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6"/>
  </p:notesMasterIdLst>
  <p:sldIdLst>
    <p:sldId id="257" r:id="rId2"/>
    <p:sldId id="312" r:id="rId3"/>
    <p:sldId id="376" r:id="rId4"/>
    <p:sldId id="400" r:id="rId5"/>
    <p:sldId id="375" r:id="rId6"/>
    <p:sldId id="433" r:id="rId7"/>
    <p:sldId id="336" r:id="rId8"/>
    <p:sldId id="387" r:id="rId9"/>
    <p:sldId id="388" r:id="rId10"/>
    <p:sldId id="395" r:id="rId11"/>
    <p:sldId id="424" r:id="rId12"/>
    <p:sldId id="366" r:id="rId13"/>
    <p:sldId id="381" r:id="rId14"/>
    <p:sldId id="421" r:id="rId15"/>
    <p:sldId id="343" r:id="rId16"/>
    <p:sldId id="377" r:id="rId17"/>
    <p:sldId id="409" r:id="rId18"/>
    <p:sldId id="410" r:id="rId19"/>
    <p:sldId id="367" r:id="rId20"/>
    <p:sldId id="397" r:id="rId21"/>
    <p:sldId id="423" r:id="rId22"/>
    <p:sldId id="398" r:id="rId23"/>
    <p:sldId id="399" r:id="rId24"/>
    <p:sldId id="414" r:id="rId25"/>
    <p:sldId id="416" r:id="rId26"/>
    <p:sldId id="417" r:id="rId27"/>
    <p:sldId id="418" r:id="rId28"/>
    <p:sldId id="415" r:id="rId29"/>
    <p:sldId id="419" r:id="rId30"/>
    <p:sldId id="344" r:id="rId31"/>
    <p:sldId id="351" r:id="rId32"/>
    <p:sldId id="422" r:id="rId33"/>
    <p:sldId id="346" r:id="rId34"/>
    <p:sldId id="396" r:id="rId35"/>
    <p:sldId id="350" r:id="rId36"/>
    <p:sldId id="359" r:id="rId37"/>
    <p:sldId id="372" r:id="rId38"/>
    <p:sldId id="362" r:id="rId39"/>
    <p:sldId id="368" r:id="rId40"/>
    <p:sldId id="369" r:id="rId41"/>
    <p:sldId id="383" r:id="rId42"/>
    <p:sldId id="354" r:id="rId43"/>
    <p:sldId id="355" r:id="rId44"/>
    <p:sldId id="356" r:id="rId45"/>
    <p:sldId id="392" r:id="rId46"/>
    <p:sldId id="389" r:id="rId47"/>
    <p:sldId id="390" r:id="rId48"/>
    <p:sldId id="391" r:id="rId49"/>
    <p:sldId id="393" r:id="rId50"/>
    <p:sldId id="345" r:id="rId51"/>
    <p:sldId id="342" r:id="rId52"/>
    <p:sldId id="353" r:id="rId53"/>
    <p:sldId id="357" r:id="rId54"/>
    <p:sldId id="363" r:id="rId55"/>
    <p:sldId id="358" r:id="rId56"/>
    <p:sldId id="360" r:id="rId57"/>
    <p:sldId id="361" r:id="rId58"/>
    <p:sldId id="364" r:id="rId59"/>
    <p:sldId id="365" r:id="rId60"/>
    <p:sldId id="373" r:id="rId61"/>
    <p:sldId id="370" r:id="rId62"/>
    <p:sldId id="374" r:id="rId63"/>
    <p:sldId id="379" r:id="rId64"/>
    <p:sldId id="380" r:id="rId65"/>
    <p:sldId id="382" r:id="rId66"/>
    <p:sldId id="386" r:id="rId67"/>
    <p:sldId id="378" r:id="rId68"/>
    <p:sldId id="384" r:id="rId69"/>
    <p:sldId id="385" r:id="rId70"/>
    <p:sldId id="394" r:id="rId71"/>
    <p:sldId id="402" r:id="rId72"/>
    <p:sldId id="404" r:id="rId73"/>
    <p:sldId id="403" r:id="rId74"/>
    <p:sldId id="405" r:id="rId75"/>
    <p:sldId id="406" r:id="rId76"/>
    <p:sldId id="407" r:id="rId77"/>
    <p:sldId id="408" r:id="rId78"/>
    <p:sldId id="411" r:id="rId79"/>
    <p:sldId id="413" r:id="rId80"/>
    <p:sldId id="412" r:id="rId81"/>
    <p:sldId id="420" r:id="rId82"/>
    <p:sldId id="425" r:id="rId83"/>
    <p:sldId id="426" r:id="rId84"/>
    <p:sldId id="427" r:id="rId85"/>
    <p:sldId id="428" r:id="rId86"/>
    <p:sldId id="429" r:id="rId87"/>
    <p:sldId id="430" r:id="rId88"/>
    <p:sldId id="431" r:id="rId89"/>
    <p:sldId id="348" r:id="rId90"/>
    <p:sldId id="371" r:id="rId91"/>
    <p:sldId id="401" r:id="rId92"/>
    <p:sldId id="432" r:id="rId93"/>
    <p:sldId id="311" r:id="rId94"/>
    <p:sldId id="310" r:id="rId95"/>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in" initials="r" lastIdx="5" clrIdx="0">
    <p:extLst>
      <p:ext uri="{19B8F6BF-5375-455C-9EA6-DF929625EA0E}">
        <p15:presenceInfo xmlns:p15="http://schemas.microsoft.com/office/powerpoint/2012/main" userId="03f04c8f10a5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9" autoAdjust="0"/>
    <p:restoredTop sz="92052" autoAdjust="0"/>
  </p:normalViewPr>
  <p:slideViewPr>
    <p:cSldViewPr snapToGrid="0" snapToObjects="1" showGuides="1">
      <p:cViewPr varScale="1">
        <p:scale>
          <a:sx n="104" d="100"/>
          <a:sy n="10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11T07:51:05.466" idx="1">
    <p:pos x="10" y="10"/>
    <p:text>depicts a feature extraction example from a 10-second section using VMD. VMD first decomposes each pre-processed-segmented signal from each channel into five VMFs and one residual. According to ilbert-Huang transform, the central frequencies of the produced modes VMF1, VMF2, VMF3, VMF4, and VMF5 are 27.20 Hz, 17.19 Hz, 9.28 Hz, 3.41 Hz, and 1.1 Hz, respectively, which belong to different EEG subbands.The modes included in beta, alpha and theta (VMF1, VMF2 and VMF3) are used for feature extraction while modes included in delta band (VMF4 and VMF5) are excluded to avoid on the baseline noise. Because residual signal still contains some details of the original signal (see Fig. 4), it is also included for feature extraction.</p:text>
    <p:extLst>
      <p:ext uri="{C676402C-5697-4E1C-873F-D02D1690AC5C}">
        <p15:threadingInfo xmlns:p15="http://schemas.microsoft.com/office/powerpoint/2012/main" timeZoneBias="-21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1-11T07:53:56.686" idx="2">
    <p:pos x="10" y="10"/>
    <p:text>he first 19 variables correspond to the 19 EEG channels , while the last variable Param represents the classifier’s parameter to be optimized. Each channel variable can have one of two values: 1 or 0, where 1 means that the channel is selected for the classification process while 0 means that a channel is being excluded</p:text>
    <p:extLst>
      <p:ext uri="{C676402C-5697-4E1C-873F-D02D1690AC5C}">
        <p15:threadingInfo xmlns:p15="http://schemas.microsoft.com/office/powerpoint/2012/main" timeZoneBias="-21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1-11T07:58:34.036" idx="3">
    <p:pos x="10" y="10"/>
    <p:text>1-The raw EEG signals from all EEG channels are first read,  reprocessed, and then decomposed using VMD.
2. Second, the features are computed by one of the entropy measures (Eq. 2–6), organized, and then stored for iterative use.
 3. NSGA-II or R-NSGA-II is then applied to search for a reduced set of EEG channels and to optimize the classifier’s parameter with respect to classification accuracy. This process starts by first constructing an initial population composed of a set of chromosomes. Each chromosome represents a potential solution for the optimal selection of EEG channels and classifier parameter. 
4. The relevant subset of features corresponding to channels represented by 1 in the chromosome are considered for the classification procedure while the remaining channels’ features are excluded.
5. Using one of the classifiers (RF, DA, SVM, KNN, or ENKNN), accuracy is evaluated while taking into account 10-fold cross validation and the classifier parameter, Param. At this stage, the values of the two objective functions, classification accuracy (CA) and number of channels (No ch), are calculated to be used by NSGA-II or R-NSGA-II for evaluating each solution (chromosome) in the current population.
6. Steps 3 to 5 are repeated, which results in a gradually evolving population of potential solutions. The process is continued until a stopping criterion is met</p:text>
    <p:extLst>
      <p:ext uri="{C676402C-5697-4E1C-873F-D02D1690AC5C}">
        <p15:threadingInfo xmlns:p15="http://schemas.microsoft.com/office/powerpoint/2012/main" timeZoneBias="-21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1-11T10:01:48.020" idx="4">
    <p:pos x="10" y="10"/>
    <p:text>EEG signals are recorded and stored on the computer. The signals are then converted to 2-s epochs by frequency. These epochs are 2D arrays with 19 rows and 512 columns, transformed into 1D arrays and then into wavelets that have signal-frequency data by CWT functions. All data is divided into training, and test sets, and their dimensions must change to be input to the networks.</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1/13/2024</a:t>
            </a:fld>
            <a:endParaRPr lang="en-US" dirty="0"/>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WarnockPro-Regular"/>
                <a:ea typeface="Calibri" panose="020F0502020204030204" pitchFamily="34" charset="0"/>
                <a:cs typeface="Arial" panose="020B0604020202020204" pitchFamily="34" charset="0"/>
              </a:rPr>
              <a:t>Alois Alzheimer (1864 –1915) was a German psychiatrist and neuropathologist</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a:t>
            </a:fld>
            <a:endParaRPr lang="en-US" dirty="0"/>
          </a:p>
        </p:txBody>
      </p:sp>
    </p:spTree>
    <p:extLst>
      <p:ext uri="{BB962C8B-B14F-4D97-AF65-F5344CB8AC3E}">
        <p14:creationId xmlns:p14="http://schemas.microsoft.com/office/powerpoint/2010/main" val="314378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8</a:t>
            </a:fld>
            <a:endParaRPr lang="en-US" dirty="0"/>
          </a:p>
        </p:txBody>
      </p:sp>
    </p:spTree>
    <p:extLst>
      <p:ext uri="{BB962C8B-B14F-4D97-AF65-F5344CB8AC3E}">
        <p14:creationId xmlns:p14="http://schemas.microsoft.com/office/powerpoint/2010/main" val="33492449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sp>
        <p:nvSpPr>
          <p:cNvPr id="3" name="TextBox 2">
            <a:extLst>
              <a:ext uri="{FF2B5EF4-FFF2-40B4-BE49-F238E27FC236}">
                <a16:creationId xmlns:a16="http://schemas.microsoft.com/office/drawing/2014/main" id="{0C5535E2-9CDC-428E-97B1-96DC37EA94E9}"/>
              </a:ext>
            </a:extLst>
          </p:cNvPr>
          <p:cNvSpPr txBox="1"/>
          <p:nvPr userDrawn="1"/>
        </p:nvSpPr>
        <p:spPr>
          <a:xfrm>
            <a:off x="658368" y="6010861"/>
            <a:ext cx="2912016" cy="369332"/>
          </a:xfrm>
          <a:prstGeom prst="rect">
            <a:avLst/>
          </a:prstGeom>
          <a:noFill/>
        </p:spPr>
        <p:txBody>
          <a:bodyPr wrap="none" rtlCol="1">
            <a:spAutoFit/>
          </a:bodyPr>
          <a:lstStyle/>
          <a:p>
            <a:r>
              <a:rPr lang="en-US" dirty="0">
                <a:cs typeface="Titr" panose="00000700000000000000" pitchFamily="2" charset="-78"/>
              </a:rPr>
              <a:t>UNIVERSITY OF ZANJAN</a:t>
            </a:r>
            <a:endParaRPr lang="fa-IR" dirty="0">
              <a:cs typeface="Titr" panose="00000700000000000000" pitchFamily="2" charset="-78"/>
            </a:endParaRPr>
          </a:p>
        </p:txBody>
      </p:sp>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
        <p:nvSpPr>
          <p:cNvPr id="4" name="TextBox 3">
            <a:extLst>
              <a:ext uri="{FF2B5EF4-FFF2-40B4-BE49-F238E27FC236}">
                <a16:creationId xmlns:a16="http://schemas.microsoft.com/office/drawing/2014/main" id="{4F2FC0C9-8045-41E9-8A1C-C26F57B18467}"/>
              </a:ext>
            </a:extLst>
          </p:cNvPr>
          <p:cNvSpPr txBox="1"/>
          <p:nvPr userDrawn="1"/>
        </p:nvSpPr>
        <p:spPr>
          <a:xfrm>
            <a:off x="566928" y="419877"/>
            <a:ext cx="9940046" cy="369332"/>
          </a:xfrm>
          <a:prstGeom prst="rect">
            <a:avLst/>
          </a:prstGeom>
          <a:noFill/>
        </p:spPr>
        <p:txBody>
          <a:bodyPr wrap="square" rtlCol="1">
            <a:spAutoFit/>
          </a:bodyPr>
          <a:lstStyle/>
          <a:p>
            <a:r>
              <a:rPr lang="en-US" sz="1800" b="0" dirty="0"/>
              <a:t>Predicting Alzheimer’s Disease : A Review</a:t>
            </a:r>
            <a:endParaRPr lang="fa-IR"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397720" y="739966"/>
            <a:ext cx="11396559" cy="1671637"/>
          </a:xfrm>
        </p:spPr>
        <p:txBody>
          <a:bodyPr/>
          <a:lstStyle/>
          <a:p>
            <a:r>
              <a:rPr lang="en-US" sz="4000" b="0" dirty="0"/>
              <a:t>Early Detection of Alzheimer’s disease</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4625445"/>
            <a:ext cx="6638544" cy="656770"/>
          </a:xfrm>
        </p:spPr>
        <p:txBody>
          <a:bodyPr/>
          <a:lstStyle/>
          <a:p>
            <a:r>
              <a:rPr lang="en-US" dirty="0"/>
              <a:t>Ramin Nourizadeh</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EE7B5E14-758C-4577-94E2-855E23DDE4FA}"/>
              </a:ext>
            </a:extLst>
          </p:cNvPr>
          <p:cNvPicPr/>
          <p:nvPr/>
        </p:nvPicPr>
        <p:blipFill>
          <a:blip r:embed="rId2"/>
          <a:stretch>
            <a:fillRect/>
          </a:stretch>
        </p:blipFill>
        <p:spPr>
          <a:xfrm>
            <a:off x="5876178" y="1986775"/>
            <a:ext cx="4002928" cy="3702760"/>
          </a:xfrm>
          <a:prstGeom prst="rect">
            <a:avLst/>
          </a:prstGeom>
        </p:spPr>
      </p:pic>
      <p:sp>
        <p:nvSpPr>
          <p:cNvPr id="9" name="TextBox 8">
            <a:extLst>
              <a:ext uri="{FF2B5EF4-FFF2-40B4-BE49-F238E27FC236}">
                <a16:creationId xmlns:a16="http://schemas.microsoft.com/office/drawing/2014/main" id="{BC312C3C-A70C-47E6-8BE4-68E69586C9CD}"/>
              </a:ext>
            </a:extLst>
          </p:cNvPr>
          <p:cNvSpPr txBox="1"/>
          <p:nvPr/>
        </p:nvSpPr>
        <p:spPr>
          <a:xfrm>
            <a:off x="869594" y="2469111"/>
            <a:ext cx="4822994" cy="2746457"/>
          </a:xfrm>
          <a:prstGeom prst="rect">
            <a:avLst/>
          </a:prstGeom>
          <a:noFill/>
        </p:spPr>
        <p:txBody>
          <a:bodyPr wrap="square">
            <a:spAutoFit/>
          </a:bodyPr>
          <a:lstStyle/>
          <a:p>
            <a:pPr>
              <a:lnSpc>
                <a:spcPct val="107000"/>
              </a:lnSpc>
              <a:spcAft>
                <a:spcPts val="800"/>
              </a:spcAft>
            </a:pPr>
            <a:r>
              <a:rPr lang="en-US" sz="1800" dirty="0">
                <a:solidFill>
                  <a:srgbClr val="000000"/>
                </a:solidFill>
                <a:effectLst/>
                <a:latin typeface="AdvP932A"/>
                <a:ea typeface="Calibri" panose="020F0502020204030204" pitchFamily="34" charset="0"/>
                <a:cs typeface="Arial" panose="020B0604020202020204" pitchFamily="34" charset="0"/>
              </a:rPr>
              <a:t>The EEG electrode placement was standardized in a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which is a method to describe the location of electrodes over the scalp. This system is based on the relationship between the location of the electrode and underlying brain lobes. The distances between adjacent electrodes are either 10% or 20% of the total front-back (nasion-inion) or right-left distance of the skull.</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7402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6" name="Picture 5">
            <a:extLst>
              <a:ext uri="{FF2B5EF4-FFF2-40B4-BE49-F238E27FC236}">
                <a16:creationId xmlns:a16="http://schemas.microsoft.com/office/drawing/2014/main" id="{A878002D-6913-4355-A293-124095BF26E8}"/>
              </a:ext>
            </a:extLst>
          </p:cNvPr>
          <p:cNvPicPr/>
          <p:nvPr/>
        </p:nvPicPr>
        <p:blipFill>
          <a:blip r:embed="rId2"/>
          <a:stretch>
            <a:fillRect/>
          </a:stretch>
        </p:blipFill>
        <p:spPr>
          <a:xfrm>
            <a:off x="4354286" y="2018722"/>
            <a:ext cx="5050970" cy="3212440"/>
          </a:xfrm>
          <a:prstGeom prst="rect">
            <a:avLst/>
          </a:prstGeom>
        </p:spPr>
      </p:pic>
    </p:spTree>
    <p:extLst>
      <p:ext uri="{BB962C8B-B14F-4D97-AF65-F5344CB8AC3E}">
        <p14:creationId xmlns:p14="http://schemas.microsoft.com/office/powerpoint/2010/main" val="3947278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4" y="2642314"/>
            <a:ext cx="97681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More than 95% of the studies that focused on EEG-based classification were conducted with fewer than 100 participants.</a:t>
            </a:r>
          </a:p>
          <a:p>
            <a:r>
              <a:rPr lang="en-US" sz="1800" dirty="0">
                <a:solidFill>
                  <a:srgbClr val="000000"/>
                </a:solidFill>
                <a:effectLst/>
                <a:latin typeface="Times-Roman"/>
                <a:ea typeface="Calibri" panose="020F0502020204030204" pitchFamily="34" charset="0"/>
                <a:cs typeface="Arial" panose="020B0604020202020204" pitchFamily="34" charset="0"/>
              </a:rPr>
              <a:t>public medical imaging databases like ADNI or OASIS is a common practice in AD literatures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Times-Roman"/>
                <a:ea typeface="Calibri" panose="020F0502020204030204" pitchFamily="34" charset="0"/>
                <a:cs typeface="Arial" panose="020B0604020202020204" pitchFamily="34" charset="0"/>
              </a:rPr>
              <a:t>in EEG studies, due to the high accessibility of this technique, researchers generally acquire their own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the number of subjects varies across different studies, from 11 to 336. Only 13 out of 72 studies consist of more than 100 participants, therefore most of these studies have a relatively small number of participants which could limit their generalizations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spTree>
    <p:extLst>
      <p:ext uri="{BB962C8B-B14F-4D97-AF65-F5344CB8AC3E}">
        <p14:creationId xmlns:p14="http://schemas.microsoft.com/office/powerpoint/2010/main" val="3057001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6" y="2642314"/>
            <a:ext cx="3505428" cy="3529013"/>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Clinical-demographic characteristics of population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pic>
        <p:nvPicPr>
          <p:cNvPr id="5" name="Picture 4">
            <a:extLst>
              <a:ext uri="{FF2B5EF4-FFF2-40B4-BE49-F238E27FC236}">
                <a16:creationId xmlns:a16="http://schemas.microsoft.com/office/drawing/2014/main" id="{204DE3A6-5B19-4F7E-B208-7CAF569BE36E}"/>
              </a:ext>
            </a:extLst>
          </p:cNvPr>
          <p:cNvPicPr/>
          <p:nvPr/>
        </p:nvPicPr>
        <p:blipFill>
          <a:blip r:embed="rId2"/>
          <a:stretch>
            <a:fillRect/>
          </a:stretch>
        </p:blipFill>
        <p:spPr>
          <a:xfrm>
            <a:off x="3929064" y="1364276"/>
            <a:ext cx="6934196" cy="2556076"/>
          </a:xfrm>
          <a:prstGeom prst="rect">
            <a:avLst/>
          </a:prstGeom>
        </p:spPr>
      </p:pic>
    </p:spTree>
    <p:extLst>
      <p:ext uri="{BB962C8B-B14F-4D97-AF65-F5344CB8AC3E}">
        <p14:creationId xmlns:p14="http://schemas.microsoft.com/office/powerpoint/2010/main" val="464166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037285" cy="3529013"/>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the need to provide an open-access and proper EEG database for the problems in the realm of AD disease is clearly </a:t>
            </a:r>
            <a:r>
              <a:rPr lang="en-US" sz="1800" dirty="0" err="1">
                <a:solidFill>
                  <a:srgbClr val="000000"/>
                </a:solidFill>
                <a:effectLst/>
                <a:latin typeface="MinionLT-Regular"/>
                <a:ea typeface="Calibri" panose="020F0502020204030204" pitchFamily="34" charset="0"/>
                <a:cs typeface="Arial" panose="020B0604020202020204" pitchFamily="34" charset="0"/>
              </a:rPr>
              <a:t>observed.Although</a:t>
            </a:r>
            <a:r>
              <a:rPr lang="en-US" sz="1800" dirty="0">
                <a:solidFill>
                  <a:srgbClr val="000000"/>
                </a:solidFill>
                <a:effectLst/>
                <a:latin typeface="MinionLT-Regular"/>
                <a:ea typeface="Calibri" panose="020F0502020204030204" pitchFamily="34" charset="0"/>
                <a:cs typeface="Arial" panose="020B0604020202020204" pitchFamily="34" charset="0"/>
              </a:rPr>
              <a:t> an open-access MRI and fMRI database exists in the field of AD  it is not available for EEG to the best of our knowledge</a:t>
            </a:r>
          </a:p>
          <a:p>
            <a:r>
              <a:rPr lang="en-US" sz="1800" dirty="0">
                <a:solidFill>
                  <a:srgbClr val="000000"/>
                </a:solidFill>
                <a:effectLst/>
                <a:latin typeface="CharisSIL"/>
                <a:ea typeface="Calibri" panose="020F0502020204030204" pitchFamily="34" charset="0"/>
                <a:cs typeface="Arial" panose="020B0604020202020204" pitchFamily="34" charset="0"/>
              </a:rPr>
              <a:t>Almost all the researchers applied their own database and it makes the comparison among the performance of studies very challenging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spTree>
    <p:extLst>
      <p:ext uri="{BB962C8B-B14F-4D97-AF65-F5344CB8AC3E}">
        <p14:creationId xmlns:p14="http://schemas.microsoft.com/office/powerpoint/2010/main" val="4135351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 EEG changes related to AD progression into four main categories: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slowing,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complexity reduction,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synchronization decrement and </a:t>
            </a:r>
          </a:p>
          <a:p>
            <a:pPr lvl="1">
              <a:lnSpc>
                <a:spcPct val="107000"/>
              </a:lnSpc>
              <a:spcAft>
                <a:spcPts val="800"/>
              </a:spcAft>
            </a:pPr>
            <a:r>
              <a:rPr lang="en-US" b="0" i="0" dirty="0" err="1">
                <a:solidFill>
                  <a:srgbClr val="000000"/>
                </a:solidFill>
                <a:effectLst/>
                <a:latin typeface="WarnockPro-Regular"/>
                <a:ea typeface="Calibri" panose="020F0502020204030204" pitchFamily="34" charset="0"/>
                <a:cs typeface="Arial" panose="020B0604020202020204" pitchFamily="34" charset="0"/>
              </a:rPr>
              <a:t>neuromodulatory</a:t>
            </a:r>
            <a:r>
              <a:rPr lang="en-US" b="0" i="0" dirty="0">
                <a:solidFill>
                  <a:srgbClr val="000000"/>
                </a:solidFill>
                <a:effectLst/>
                <a:latin typeface="WarnockPro-Regular"/>
                <a:ea typeface="Calibri" panose="020F0502020204030204" pitchFamily="34" charset="0"/>
                <a:cs typeface="Arial" panose="020B0604020202020204" pitchFamily="34" charset="0"/>
              </a:rPr>
              <a:t> deficit</a:t>
            </a:r>
          </a:p>
          <a:p>
            <a:pPr>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These effects include EEG slowing, loss of synchronization, and complexity reduction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4071759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Electroencephalography signals (EEG) are a method of detecting electrical activity in the brain</a:t>
            </a:r>
          </a:p>
          <a:p>
            <a:pPr>
              <a:lnSpc>
                <a:spcPct val="107000"/>
              </a:lnSpc>
              <a:spcAft>
                <a:spcPts val="800"/>
              </a:spcAft>
            </a:pPr>
            <a:r>
              <a:rPr lang="en-US" dirty="0"/>
              <a:t>changes can include increased slow brainwaves (delta and theta waves) [20] and decreased faster waves (alpha and beta waves)</a:t>
            </a:r>
          </a:p>
          <a:p>
            <a:pPr>
              <a:lnSpc>
                <a:spcPct val="107000"/>
              </a:lnSpc>
              <a:spcAft>
                <a:spcPts val="800"/>
              </a:spcAft>
            </a:pPr>
            <a:r>
              <a:rPr lang="en-US" dirty="0">
                <a:solidFill>
                  <a:srgbClr val="000000"/>
                </a:solidFill>
                <a:latin typeface="WarnockPro-Regular"/>
                <a:ea typeface="Calibri" panose="020F0502020204030204" pitchFamily="34" charset="0"/>
                <a:cs typeface="Arial" panose="020B0604020202020204" pitchFamily="34" charset="0"/>
              </a:rPr>
              <a:t>an increased Theta/Alpha ratio has also been reported for subjects with mild AD</a:t>
            </a:r>
          </a:p>
          <a:p>
            <a:pPr>
              <a:lnSpc>
                <a:spcPct val="107000"/>
              </a:lnSpc>
              <a:spcAft>
                <a:spcPts val="800"/>
              </a:spcAft>
            </a:pPr>
            <a:r>
              <a:rPr lang="en-US" dirty="0"/>
              <a:t>can be used to monitor changes in brain activity associated with the progression of the disease and help doctors adjust treatments and make better decisions.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2883141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has several disadvantages as well. The most important of which are noisy raw data [16], high inter-subject variability [17], and low spatial resolution [18]. Artifacts from many </a:t>
            </a:r>
            <a:r>
              <a:rPr lang="en-US" sz="1800" b="0" i="0" dirty="0" err="1">
                <a:solidFill>
                  <a:srgbClr val="000000"/>
                </a:solidFill>
                <a:effectLst/>
                <a:latin typeface="WarnockPro-Regular"/>
                <a:ea typeface="Calibri" panose="020F0502020204030204" pitchFamily="34" charset="0"/>
                <a:cs typeface="Arial" panose="020B0604020202020204" pitchFamily="34" charset="0"/>
              </a:rPr>
              <a:t>nonphysiological</a:t>
            </a:r>
            <a:r>
              <a:rPr lang="en-US" sz="1800" b="0" i="0" dirty="0">
                <a:solidFill>
                  <a:srgbClr val="000000"/>
                </a:solidFill>
                <a:effectLst/>
                <a:latin typeface="WarnockPro-Regular"/>
                <a:ea typeface="Calibri" panose="020F0502020204030204" pitchFamily="34" charset="0"/>
                <a:cs typeface="Arial" panose="020B0604020202020204" pitchFamily="34" charset="0"/>
              </a:rPr>
              <a:t> sources such as power line, bad electrode contact, broken electrodes, etc. and physiological sources such as cardiac pulse, muscle activity, sweating, movement, etc.</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3536232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The input fed to the deep neural network has varied from simple band segregated data (alpha, beta, gamma, etc.) to simple features like mean, variance, etc. of the band power to much more complex features like PLV and PLI. Thus, we can conclude that EEG poses a unique challenge of complex pre-processing and feature selection mechanisms</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3880146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p>
          <a:p>
            <a:pPr>
              <a:lnSpc>
                <a:spcPct val="107000"/>
              </a:lnSpc>
              <a:spcAft>
                <a:spcPts val="800"/>
              </a:spcAft>
            </a:pPr>
            <a:r>
              <a:rPr lang="en-US" sz="1800" dirty="0">
                <a:solidFill>
                  <a:srgbClr val="000000"/>
                </a:solidFill>
                <a:effectLst/>
                <a:latin typeface="AdvP932A"/>
                <a:ea typeface="Calibri" panose="020F0502020204030204" pitchFamily="34" charset="0"/>
                <a:cs typeface="Arial" panose="020B0604020202020204" pitchFamily="34" charset="0"/>
              </a:rPr>
              <a:t>Recording resting-state EEG data is easier, more practical in real-world circumstances, and more comfortable, especially for the elderly.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2333343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Table of Contents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077135" cy="3971925"/>
          </a:xfrm>
        </p:spPr>
        <p:txBody>
          <a:bodyPr/>
          <a:lstStyle/>
          <a:p>
            <a:r>
              <a:rPr lang="en-US" dirty="0"/>
              <a:t>Introduction to Protein</a:t>
            </a:r>
          </a:p>
          <a:p>
            <a:r>
              <a:rPr lang="en-US" dirty="0"/>
              <a:t>Recent advances in protein design, </a:t>
            </a:r>
          </a:p>
          <a:p>
            <a:pPr lvl="1"/>
            <a:r>
              <a:rPr lang="en-US" dirty="0"/>
              <a:t>shifting from a physical-based function paradigm to one that uses deep learning</a:t>
            </a:r>
          </a:p>
          <a:p>
            <a:r>
              <a:rPr lang="en-US" dirty="0"/>
              <a:t>Discuss challenges to the design of marketable proteins with controllable properties.</a:t>
            </a:r>
          </a:p>
        </p:txBody>
      </p:sp>
    </p:spTree>
    <p:extLst>
      <p:ext uri="{BB962C8B-B14F-4D97-AF65-F5344CB8AC3E}">
        <p14:creationId xmlns:p14="http://schemas.microsoft.com/office/powerpoint/2010/main" val="13034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solidFill>
                  <a:srgbClr val="000000"/>
                </a:solidFill>
                <a:effectLst/>
                <a:latin typeface="AdvP932A"/>
                <a:ea typeface="Calibri" panose="020F0502020204030204" pitchFamily="34" charset="0"/>
                <a:cs typeface="Arial" panose="020B0604020202020204" pitchFamily="34" charset="0"/>
              </a:rPr>
              <a:t>With a standard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the average </a:t>
            </a:r>
            <a:r>
              <a:rPr lang="en-US" sz="1800" dirty="0" err="1">
                <a:solidFill>
                  <a:srgbClr val="000000"/>
                </a:solidFill>
                <a:effectLst/>
                <a:latin typeface="AdvP932A"/>
                <a:ea typeface="Calibri" panose="020F0502020204030204" pitchFamily="34" charset="0"/>
                <a:cs typeface="Arial" panose="020B0604020202020204" pitchFamily="34" charset="0"/>
              </a:rPr>
              <a:t>intersensor</a:t>
            </a:r>
            <a:r>
              <a:rPr lang="en-US" sz="1800" dirty="0">
                <a:solidFill>
                  <a:srgbClr val="000000"/>
                </a:solidFill>
                <a:effectLst/>
                <a:latin typeface="AdvP932A"/>
                <a:ea typeface="Calibri" panose="020F0502020204030204" pitchFamily="34" charset="0"/>
                <a:cs typeface="Arial" panose="020B0604020202020204" pitchFamily="34" charset="0"/>
              </a:rPr>
              <a:t> distance is 7cm. Achieving a 1 to 2cm sampling density would require 500 EEG channels distributed uniformly over the scalp. High-density-EEG (HD-EEG) offers a high temporal resolution, typical of EEG, in conjunction with a high spatial resolution (</a:t>
            </a:r>
            <a:r>
              <a:rPr lang="en-US" sz="1800" dirty="0">
                <a:solidFill>
                  <a:srgbClr val="00699D"/>
                </a:solidFill>
                <a:effectLst/>
                <a:latin typeface="AdvP932A"/>
                <a:ea typeface="Calibri" panose="020F0502020204030204" pitchFamily="34" charset="0"/>
                <a:cs typeface="Arial" panose="020B0604020202020204" pitchFamily="34" charset="0"/>
              </a:rPr>
              <a:t>Fig. 8</a:t>
            </a:r>
            <a:r>
              <a:rPr lang="en-US" sz="1800" dirty="0">
                <a:solidFill>
                  <a:srgbClr val="000000"/>
                </a:solidFill>
                <a:effectLst/>
                <a:latin typeface="AdvP932A"/>
                <a:ea typeface="Calibri" panose="020F0502020204030204" pitchFamily="34" charset="0"/>
                <a:cs typeface="Arial" panose="020B0604020202020204" pitchFamily="34" charset="0"/>
              </a:rPr>
              <a:t>). HD-EEG with 256 channels provides adequate approximate spatial sampling </a:t>
            </a:r>
            <a:r>
              <a:rPr lang="en-US" sz="1800" dirty="0">
                <a:solidFill>
                  <a:srgbClr val="00699D"/>
                </a:solidFill>
                <a:effectLst/>
                <a:latin typeface="AdvP932A"/>
                <a:ea typeface="Calibri" panose="020F0502020204030204" pitchFamily="34" charset="0"/>
                <a:cs typeface="Arial" panose="020B0604020202020204" pitchFamily="34" charset="0"/>
              </a:rPr>
              <a:t>[23,24]</a:t>
            </a:r>
            <a:r>
              <a:rPr lang="en-US" sz="1800" dirty="0">
                <a:solidFill>
                  <a:srgbClr val="000000"/>
                </a:solidFill>
                <a:effectLst/>
                <a:latin typeface="AdvP932A"/>
                <a:ea typeface="Calibri" panose="020F0502020204030204" pitchFamily="34" charset="0"/>
                <a:cs typeface="Arial" panose="020B0604020202020204" pitchFamily="34" charset="0"/>
              </a:rPr>
              <a:t>. An example of high-density EEG recording is shown</a:t>
            </a:r>
          </a:p>
          <a:p>
            <a:r>
              <a:rPr lang="en-US" sz="1800" dirty="0">
                <a:solidFill>
                  <a:srgbClr val="000000"/>
                </a:solidFill>
                <a:effectLst/>
                <a:latin typeface="AdvP43AD6E"/>
                <a:ea typeface="Calibri" panose="020F0502020204030204" pitchFamily="34" charset="0"/>
                <a:cs typeface="Arial" panose="020B0604020202020204" pitchFamily="34" charset="0"/>
              </a:rPr>
              <a:t>High-density 256 channels EEG recording 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5" name="Picture 4">
            <a:extLst>
              <a:ext uri="{FF2B5EF4-FFF2-40B4-BE49-F238E27FC236}">
                <a16:creationId xmlns:a16="http://schemas.microsoft.com/office/drawing/2014/main" id="{AA54DE5C-3318-4753-B4AF-CDBF433B88CF}"/>
              </a:ext>
            </a:extLst>
          </p:cNvPr>
          <p:cNvPicPr/>
          <p:nvPr/>
        </p:nvPicPr>
        <p:blipFill>
          <a:blip r:embed="rId2"/>
          <a:stretch>
            <a:fillRect/>
          </a:stretch>
        </p:blipFill>
        <p:spPr>
          <a:xfrm>
            <a:off x="6096000" y="2219584"/>
            <a:ext cx="3963334" cy="2418831"/>
          </a:xfrm>
          <a:prstGeom prst="rect">
            <a:avLst/>
          </a:prstGeom>
        </p:spPr>
      </p:pic>
    </p:spTree>
    <p:extLst>
      <p:ext uri="{BB962C8B-B14F-4D97-AF65-F5344CB8AC3E}">
        <p14:creationId xmlns:p14="http://schemas.microsoft.com/office/powerpoint/2010/main" val="60229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7939315" cy="3529013"/>
          </a:xfrm>
        </p:spPr>
        <p:txBody>
          <a:bodyPr/>
          <a:lstStyle/>
          <a:p>
            <a:r>
              <a:rPr lang="en-US" sz="1800" dirty="0">
                <a:solidFill>
                  <a:srgbClr val="000000"/>
                </a:solidFill>
                <a:effectLst/>
                <a:latin typeface="AdvP932A"/>
                <a:ea typeface="Calibri" panose="020F0502020204030204" pitchFamily="34" charset="0"/>
                <a:cs typeface="Arial" panose="020B0604020202020204" pitchFamily="34" charset="0"/>
              </a:rPr>
              <a:t>T3, T4, T5, and T6 channels that are located in the temporal area showing the most significant performance in a three-way classification of HC, AD, and MCI. Furthermore, the O1 channel illustrated a sharp reduction in the performance of he classification according to EEG-based features in δ and θ frequencies in AD patients and it showed the roll of occipital area in AD and MCI . </a:t>
            </a:r>
          </a:p>
          <a:p>
            <a:r>
              <a:rPr lang="en-US" sz="1800" dirty="0">
                <a:effectLst/>
                <a:latin typeface="CharisSIL"/>
                <a:ea typeface="Calibri" panose="020F0502020204030204" pitchFamily="34" charset="0"/>
                <a:cs typeface="Arial" panose="020B0604020202020204" pitchFamily="34" charset="0"/>
              </a:rPr>
              <a:t>FP2, Fz,F3, </a:t>
            </a:r>
            <a:r>
              <a:rPr lang="en-US" sz="1800" dirty="0" err="1">
                <a:effectLst/>
                <a:latin typeface="CharisSIL"/>
                <a:ea typeface="Calibri" panose="020F0502020204030204" pitchFamily="34" charset="0"/>
                <a:cs typeface="Arial" panose="020B0604020202020204" pitchFamily="34" charset="0"/>
              </a:rPr>
              <a:t>Pz</a:t>
            </a:r>
            <a:r>
              <a:rPr lang="en-US" sz="1800" dirty="0">
                <a:effectLst/>
                <a:latin typeface="CharisSIL"/>
                <a:ea typeface="Calibri" panose="020F0502020204030204" pitchFamily="34" charset="0"/>
                <a:cs typeface="Arial" panose="020B0604020202020204" pitchFamily="34" charset="0"/>
              </a:rPr>
              <a:t>, TP7, and T5 channels were found to provide the best performance in MCI classification while occipital channels were not found efficient in this issue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3382525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solidFill>
                  <a:srgbClr val="000000"/>
                </a:solidFill>
                <a:effectLst/>
                <a:latin typeface="AdvP43AD6E"/>
                <a:ea typeface="Calibri" panose="020F0502020204030204" pitchFamily="34" charset="0"/>
                <a:cs typeface="Arial" panose="020B0604020202020204" pitchFamily="34" charset="0"/>
              </a:rPr>
              <a:t>A 30 s sample of high-density 256 channels EEG recording</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6" name="Picture 5">
            <a:extLst>
              <a:ext uri="{FF2B5EF4-FFF2-40B4-BE49-F238E27FC236}">
                <a16:creationId xmlns:a16="http://schemas.microsoft.com/office/drawing/2014/main" id="{267728A4-D305-41F3-AF3A-B4A7A6802CF3}"/>
              </a:ext>
            </a:extLst>
          </p:cNvPr>
          <p:cNvPicPr/>
          <p:nvPr/>
        </p:nvPicPr>
        <p:blipFill>
          <a:blip r:embed="rId2"/>
          <a:stretch>
            <a:fillRect/>
          </a:stretch>
        </p:blipFill>
        <p:spPr>
          <a:xfrm>
            <a:off x="6615766" y="2187880"/>
            <a:ext cx="2851150" cy="1979930"/>
          </a:xfrm>
          <a:prstGeom prst="rect">
            <a:avLst/>
          </a:prstGeom>
        </p:spPr>
      </p:pic>
    </p:spTree>
    <p:extLst>
      <p:ext uri="{BB962C8B-B14F-4D97-AF65-F5344CB8AC3E}">
        <p14:creationId xmlns:p14="http://schemas.microsoft.com/office/powerpoint/2010/main" val="1212219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effectLst/>
                <a:latin typeface="MinionLT-Regular"/>
                <a:ea typeface="Calibri" panose="020F0502020204030204" pitchFamily="34" charset="0"/>
                <a:cs typeface="Arial" panose="020B0604020202020204" pitchFamily="34" charset="0"/>
              </a:rPr>
              <a:t>3D scalp topography of the power of the EEG recording is shown </a:t>
            </a:r>
          </a:p>
          <a:p>
            <a:r>
              <a:rPr lang="en-US" sz="1800" dirty="0">
                <a:effectLst/>
                <a:latin typeface="MinionLT-Regular"/>
                <a:ea typeface="Calibri" panose="020F0502020204030204" pitchFamily="34" charset="0"/>
                <a:cs typeface="Arial" panose="020B0604020202020204" pitchFamily="34" charset="0"/>
              </a:rPr>
              <a:t>standard 19 channels</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7" name="Picture 6">
            <a:extLst>
              <a:ext uri="{FF2B5EF4-FFF2-40B4-BE49-F238E27FC236}">
                <a16:creationId xmlns:a16="http://schemas.microsoft.com/office/drawing/2014/main" id="{2D6FDA26-7C0D-42F8-B9CA-EBA9DB6BEB3F}"/>
              </a:ext>
            </a:extLst>
          </p:cNvPr>
          <p:cNvPicPr/>
          <p:nvPr/>
        </p:nvPicPr>
        <p:blipFill>
          <a:blip r:embed="rId2"/>
          <a:stretch>
            <a:fillRect/>
          </a:stretch>
        </p:blipFill>
        <p:spPr>
          <a:xfrm>
            <a:off x="5472953" y="1339103"/>
            <a:ext cx="5943600" cy="1786890"/>
          </a:xfrm>
          <a:prstGeom prst="rect">
            <a:avLst/>
          </a:prstGeom>
        </p:spPr>
      </p:pic>
    </p:spTree>
    <p:extLst>
      <p:ext uri="{BB962C8B-B14F-4D97-AF65-F5344CB8AC3E}">
        <p14:creationId xmlns:p14="http://schemas.microsoft.com/office/powerpoint/2010/main" val="331613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sz="1800" dirty="0">
                <a:effectLst/>
                <a:latin typeface="MinionLT-Regular"/>
                <a:ea typeface="Calibri" panose="020F0502020204030204" pitchFamily="34" charset="0"/>
                <a:cs typeface="Arial" panose="020B0604020202020204" pitchFamily="34" charset="0"/>
              </a:rPr>
              <a:t>Filtering and EEG rhythm calculation, artifact reduction algorithms, expert supervision, data reduction, baseline correction, re-referencing, interpolation, region of interest (ROI) definition, source localization, data augmentation, normalization, and input generating for Deep Neural Network (DNN) are in the realm of pre-processing techniques and have been investigated for AD assessments</a:t>
            </a:r>
          </a:p>
          <a:p>
            <a:r>
              <a:rPr lang="en-US" dirty="0"/>
              <a:t>almost all the studies have employed band pass filter or discrete wavelet transform (DWT) to remove some artifacts that lie in a limited frequency band or specific artifacts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1687627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sz="1800" dirty="0">
                <a:effectLst/>
                <a:latin typeface="MinionLT-Regular"/>
                <a:ea typeface="Calibri" panose="020F0502020204030204" pitchFamily="34" charset="0"/>
                <a:cs typeface="Arial" panose="020B0604020202020204" pitchFamily="34" charset="0"/>
              </a:rPr>
              <a:t>Input generation for a deep neural network (DNN) is another pre-processing step generating a two-dimensional matrix or image as the input of a DNN . For this purpose, EEG signals have to be converted to a trajectory matrix or an image in a certain procedure summarized in Table 3. These techniques mostly convert time-domain EEG signals to frequency  or time–frequency information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193711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sz="1800" dirty="0">
                <a:effectLst/>
                <a:latin typeface="MinionLT-Regular"/>
                <a:ea typeface="Calibri" panose="020F0502020204030204" pitchFamily="34" charset="0"/>
                <a:cs typeface="Arial" panose="020B0604020202020204" pitchFamily="34" charset="0"/>
              </a:rPr>
              <a:t>Defining the length of the processing window is the last procedure in the pre-processing stage. Long-time signals have to be segmented into the fix time epochs for applying in the main processing stage. This time length directly depends on the recording protocol and main processing technique. The determining of the window size is essential. It should be long enough to be informative about the dynamic of the system and fulfill the processing method. Long processing windows, on the other hand, can violate some assumptions such as stationarity and also increase the computational cost. Therefore, finding a fit window size is an art.</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2844337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Feature selection, dimension reduction, normalization, and feature rebalancing techniques are the post-processing procedure</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Dimension reduction can increase the machine learning performance when a machine faces a large set of data [123]. Principal component analysis (PCA) converts that large dataset to a reduced one by containing the prominent information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Totally, in 27% and 62% of the research articles statistical evaluation and machine learning techniques have been applied respectively</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1374008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2953658" cy="1570457"/>
          </a:xfrm>
        </p:spPr>
        <p:txBody>
          <a:bodyPr/>
          <a:lstStyle/>
          <a:p>
            <a:r>
              <a:rPr lang="en-US" sz="1800" dirty="0">
                <a:effectLst/>
                <a:latin typeface="MinionLT-Regular"/>
                <a:ea typeface="Calibri" panose="020F0502020204030204" pitchFamily="34" charset="0"/>
                <a:cs typeface="Arial" panose="020B0604020202020204" pitchFamily="34" charset="0"/>
              </a:rPr>
              <a:t>The structure of AD detection, monitoring, or prediction researches based on EEG signal processing.</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pic>
        <p:nvPicPr>
          <p:cNvPr id="5" name="Picture 4">
            <a:extLst>
              <a:ext uri="{FF2B5EF4-FFF2-40B4-BE49-F238E27FC236}">
                <a16:creationId xmlns:a16="http://schemas.microsoft.com/office/drawing/2014/main" id="{786A0DDA-0B92-4958-B53A-B427D426E3AC}"/>
              </a:ext>
            </a:extLst>
          </p:cNvPr>
          <p:cNvPicPr/>
          <p:nvPr/>
        </p:nvPicPr>
        <p:blipFill>
          <a:blip r:embed="rId2"/>
          <a:stretch>
            <a:fillRect/>
          </a:stretch>
        </p:blipFill>
        <p:spPr>
          <a:xfrm>
            <a:off x="4427446" y="1287250"/>
            <a:ext cx="4400868" cy="5150122"/>
          </a:xfrm>
          <a:prstGeom prst="rect">
            <a:avLst/>
          </a:prstGeom>
        </p:spPr>
      </p:pic>
    </p:spTree>
    <p:extLst>
      <p:ext uri="{BB962C8B-B14F-4D97-AF65-F5344CB8AC3E}">
        <p14:creationId xmlns:p14="http://schemas.microsoft.com/office/powerpoint/2010/main" val="2367519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6981372" cy="3159772"/>
          </a:xfrm>
        </p:spPr>
        <p:txBody>
          <a:bodyPr/>
          <a:lstStyle/>
          <a:p>
            <a:r>
              <a:rPr lang="en-US" sz="1800" dirty="0">
                <a:solidFill>
                  <a:srgbClr val="000000"/>
                </a:solidFill>
                <a:effectLst/>
                <a:latin typeface="CharisSIL"/>
                <a:ea typeface="Calibri" panose="020F0502020204030204" pitchFamily="34" charset="0"/>
                <a:cs typeface="Arial" panose="020B0604020202020204" pitchFamily="34" charset="0"/>
              </a:rPr>
              <a:t>Deep learning techniques in AD assessment: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r>
              <a:rPr lang="en-US" dirty="0">
                <a:effectLst/>
                <a:latin typeface="MinionLT-Regular"/>
                <a:ea typeface="Calibri" panose="020F0502020204030204" pitchFamily="34" charset="0"/>
                <a:cs typeface="Arial" panose="020B0604020202020204" pitchFamily="34" charset="0"/>
              </a:rPr>
              <a:t>Convolutional neural network (CNN) </a:t>
            </a:r>
          </a:p>
          <a:p>
            <a:pPr lvl="1"/>
            <a:r>
              <a:rPr lang="en-US" dirty="0">
                <a:effectLst/>
                <a:latin typeface="MinionLT-Regular"/>
                <a:ea typeface="Calibri" panose="020F0502020204030204" pitchFamily="34" charset="0"/>
                <a:cs typeface="Arial" panose="020B0604020202020204" pitchFamily="34" charset="0"/>
              </a:rPr>
              <a:t>MC-DCNN </a:t>
            </a:r>
          </a:p>
          <a:p>
            <a:pPr lvl="1"/>
            <a:r>
              <a:rPr lang="en-US" dirty="0" err="1">
                <a:effectLst/>
                <a:latin typeface="MinionLT-Regular"/>
                <a:ea typeface="Calibri" panose="020F0502020204030204" pitchFamily="34" charset="0"/>
                <a:cs typeface="Arial" panose="020B0604020202020204" pitchFamily="34" charset="0"/>
              </a:rPr>
              <a:t>AlexNet</a:t>
            </a:r>
            <a:r>
              <a:rPr lang="en-US" dirty="0">
                <a:effectLst/>
                <a:latin typeface="MinionLT-Regular"/>
                <a:ea typeface="Calibri" panose="020F0502020204030204" pitchFamily="34" charset="0"/>
                <a:cs typeface="Arial" panose="020B0604020202020204" pitchFamily="34" charset="0"/>
              </a:rPr>
              <a:t> </a:t>
            </a:r>
          </a:p>
          <a:p>
            <a:pPr lvl="1"/>
            <a:r>
              <a:rPr lang="en-US" dirty="0">
                <a:effectLst/>
                <a:latin typeface="MinionLT-Regular"/>
                <a:ea typeface="Calibri" panose="020F0502020204030204" pitchFamily="34" charset="0"/>
                <a:cs typeface="Arial" panose="020B0604020202020204" pitchFamily="34" charset="0"/>
              </a:rPr>
              <a:t>Stacked autoencoder (SAE) </a:t>
            </a:r>
          </a:p>
          <a:p>
            <a:pPr lvl="1"/>
            <a:r>
              <a:rPr lang="en-US" dirty="0">
                <a:effectLst/>
                <a:latin typeface="MinionLT-Regular"/>
                <a:ea typeface="Calibri" panose="020F0502020204030204" pitchFamily="34" charset="0"/>
                <a:cs typeface="Arial" panose="020B0604020202020204" pitchFamily="34" charset="0"/>
              </a:rPr>
              <a:t>Spatial Temporal Convolutional</a:t>
            </a:r>
          </a:p>
          <a:p>
            <a:pPr lvl="1"/>
            <a:r>
              <a:rPr lang="en-US" dirty="0">
                <a:effectLst/>
                <a:latin typeface="MinionLT-Regular"/>
                <a:ea typeface="Calibri" panose="020F0502020204030204" pitchFamily="34" charset="0"/>
                <a:cs typeface="Arial" panose="020B0604020202020204" pitchFamily="34" charset="0"/>
              </a:rPr>
              <a:t>Networks (ST-CNN)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2181667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pPr marL="0" indent="0">
              <a:buNone/>
            </a:pPr>
            <a:r>
              <a:rPr lang="en-US" sz="1800" b="0" i="0" dirty="0">
                <a:solidFill>
                  <a:srgbClr val="000000"/>
                </a:solidFill>
                <a:effectLst/>
                <a:latin typeface="WarnockPro-Regular"/>
                <a:ea typeface="Calibri" panose="020F0502020204030204" pitchFamily="34" charset="0"/>
                <a:cs typeface="Arial" panose="020B0604020202020204" pitchFamily="34" charset="0"/>
              </a:rPr>
              <a:t>Alois Alzheimer</a:t>
            </a:r>
            <a:endParaRPr lang="en-US" dirty="0"/>
          </a:p>
        </p:txBody>
      </p:sp>
      <p:pic>
        <p:nvPicPr>
          <p:cNvPr id="1026" name="Picture 2" descr="undefined">
            <a:extLst>
              <a:ext uri="{FF2B5EF4-FFF2-40B4-BE49-F238E27FC236}">
                <a16:creationId xmlns:a16="http://schemas.microsoft.com/office/drawing/2014/main" id="{308F7C7F-3E32-4D30-9045-CA1359021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785" y="1822781"/>
            <a:ext cx="2926942" cy="434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4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Patients with MCI and AD generally showed decreased alpha/beta power and increased theta/delta power in a broad range of brain regions such as frontal, temporal, parietal, and occipital areas</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89963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stated that 30% of people are misdiagnosed</a:t>
            </a:r>
          </a:p>
          <a:p>
            <a:pPr>
              <a:lnSpc>
                <a:spcPct val="107000"/>
              </a:lnSpc>
              <a:spcAft>
                <a:spcPts val="800"/>
              </a:spcAft>
            </a:pPr>
            <a:r>
              <a:rPr lang="en-US" dirty="0"/>
              <a:t>Mentioning the type of MCI is also important in the realm of EEG-based detection since aMCI affects the hippocampus and is detectable in MRI while it is not easy for </a:t>
            </a:r>
            <a:r>
              <a:rPr lang="en-US" dirty="0" err="1"/>
              <a:t>naMCI</a:t>
            </a:r>
            <a:r>
              <a:rPr lang="en-US" dirty="0"/>
              <a:t>. Therefore, </a:t>
            </a:r>
            <a:r>
              <a:rPr lang="en-US" dirty="0" err="1"/>
              <a:t>naMCI</a:t>
            </a:r>
            <a:r>
              <a:rPr lang="en-US" dirty="0"/>
              <a:t> via an EEG-based biomarker can be more valuable</a:t>
            </a:r>
          </a:p>
          <a:p>
            <a:pPr>
              <a:lnSpc>
                <a:spcPct val="107000"/>
              </a:lnSpc>
              <a:spcAft>
                <a:spcPts val="800"/>
              </a:spcAft>
            </a:pPr>
            <a:r>
              <a:rPr lang="en-US" dirty="0"/>
              <a:t>Diagnosing severe and moderate AD is not a very challenging issue for neurological clinicians, while detection of Mild AD, CI due to AD, and pre-clinical stage of AD can be more problematic.</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519732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5"/>
            <a:ext cx="4858069" cy="2392906"/>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This pie chart of the percentages of Decision-making approaches. Abbreviations: Support Vector Machine (SVM), K-Nearest Neighbor (KNN), Linear Discriminant Analysis (LDA), Multilayer Perceptron (MLP), Random Forest (RF), Naïve </a:t>
            </a:r>
            <a:r>
              <a:rPr lang="en-US" sz="1800" b="0" i="0" dirty="0" err="1">
                <a:solidFill>
                  <a:srgbClr val="000000"/>
                </a:solidFill>
                <a:effectLst/>
                <a:latin typeface="WarnockPro-Regular"/>
                <a:ea typeface="Calibri" panose="020F0502020204030204" pitchFamily="34" charset="0"/>
                <a:cs typeface="Arial" panose="020B0604020202020204" pitchFamily="34" charset="0"/>
              </a:rPr>
              <a:t>Bayse</a:t>
            </a:r>
            <a:r>
              <a:rPr lang="en-US" sz="1800" b="0" i="0" dirty="0">
                <a:solidFill>
                  <a:srgbClr val="000000"/>
                </a:solidFill>
                <a:effectLst/>
                <a:latin typeface="WarnockPro-Regular"/>
                <a:ea typeface="Calibri" panose="020F0502020204030204" pitchFamily="34" charset="0"/>
                <a:cs typeface="Arial" panose="020B0604020202020204" pitchFamily="34" charset="0"/>
              </a:rPr>
              <a:t> (NB), Binary Logistic Regression (BLR), Decision Tree (DT)</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pic>
        <p:nvPicPr>
          <p:cNvPr id="5" name="Picture 4">
            <a:extLst>
              <a:ext uri="{FF2B5EF4-FFF2-40B4-BE49-F238E27FC236}">
                <a16:creationId xmlns:a16="http://schemas.microsoft.com/office/drawing/2014/main" id="{0B05E2D4-8057-4F2B-AA48-66B83D992D36}"/>
              </a:ext>
            </a:extLst>
          </p:cNvPr>
          <p:cNvPicPr/>
          <p:nvPr/>
        </p:nvPicPr>
        <p:blipFill>
          <a:blip r:embed="rId2"/>
          <a:stretch>
            <a:fillRect/>
          </a:stretch>
        </p:blipFill>
        <p:spPr>
          <a:xfrm>
            <a:off x="4985658" y="1933580"/>
            <a:ext cx="6052456" cy="3314420"/>
          </a:xfrm>
          <a:prstGeom prst="rect">
            <a:avLst/>
          </a:prstGeom>
        </p:spPr>
      </p:pic>
    </p:spTree>
    <p:extLst>
      <p:ext uri="{BB962C8B-B14F-4D97-AF65-F5344CB8AC3E}">
        <p14:creationId xmlns:p14="http://schemas.microsoft.com/office/powerpoint/2010/main" val="253729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4058524"/>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p>
          <a:p>
            <a:r>
              <a:rPr lang="en-US" dirty="0"/>
              <a:t>EEG can capture neural events in the order of milliseconds , but its spatial resolution is limited by the number of electrodes used to record the electrical activity of the brain.</a:t>
            </a:r>
          </a:p>
          <a:p>
            <a:r>
              <a:rPr lang="en-US" sz="1800" dirty="0">
                <a:solidFill>
                  <a:srgbClr val="000000"/>
                </a:solidFill>
                <a:effectLst/>
                <a:latin typeface="AdvP932A"/>
                <a:ea typeface="Calibri" panose="020F0502020204030204" pitchFamily="34" charset="0"/>
                <a:cs typeface="Arial" panose="020B0604020202020204" pitchFamily="34" charset="0"/>
              </a:rPr>
              <a:t>EEG is noisy and nonstationary multivariate time series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3848341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4058524"/>
          </a:xfrm>
        </p:spPr>
        <p:txBody>
          <a:bodyPr/>
          <a:lstStyle/>
          <a:p>
            <a:pPr>
              <a:lnSpc>
                <a:spcPct val="107000"/>
              </a:lnSpc>
              <a:spcAft>
                <a:spcPts val="800"/>
              </a:spcAft>
            </a:pPr>
            <a:r>
              <a:rPr lang="en-US" sz="1800" dirty="0">
                <a:solidFill>
                  <a:srgbClr val="000000"/>
                </a:solidFill>
                <a:effectLst/>
                <a:latin typeface="AdvP932A"/>
                <a:ea typeface="Calibri" panose="020F0502020204030204" pitchFamily="34" charset="0"/>
                <a:cs typeface="Arial" panose="020B0604020202020204" pitchFamily="34" charset="0"/>
              </a:rPr>
              <a:t>The EEG electrode placement was standardized in a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which is a method to describe the location of electrodes over the scalp. This system is based on the relationship between the location of the electrode and underlying brain lobes. The distances between adjacent electrodes are either 10% or 20% of the total front-back (nasion-inion) or right-left distance of the skull.</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588940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 wavelet transform reveals important information in a signal</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time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frequency domain through analysis of frequency components.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4202758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Considering the complexity of EEG signals, classifier models should be reduced to more straightforward features that can be calculated.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157909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four stages: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data acquisition,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signal denoising,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feature extraction,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classification.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785677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The five frequency bands of B were defined as:</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Delta: 0.5 – 4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Theta: 4 – 8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Alpha: 8 – 13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Beta: 13-25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Gamma: 25-45 Hz</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204118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pic>
        <p:nvPicPr>
          <p:cNvPr id="5" name="Picture 4">
            <a:extLst>
              <a:ext uri="{FF2B5EF4-FFF2-40B4-BE49-F238E27FC236}">
                <a16:creationId xmlns:a16="http://schemas.microsoft.com/office/drawing/2014/main" id="{2316E1D9-430D-4311-98D6-E550532E56B0}"/>
              </a:ext>
            </a:extLst>
          </p:cNvPr>
          <p:cNvPicPr/>
          <p:nvPr/>
        </p:nvPicPr>
        <p:blipFill>
          <a:blip r:embed="rId2"/>
          <a:stretch>
            <a:fillRect/>
          </a:stretch>
        </p:blipFill>
        <p:spPr>
          <a:xfrm>
            <a:off x="3457575" y="1776174"/>
            <a:ext cx="7639050" cy="3967401"/>
          </a:xfrm>
          <a:prstGeom prst="rect">
            <a:avLst/>
          </a:prstGeom>
        </p:spPr>
      </p:pic>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Block diagram AD diagnosis DEL model </a:t>
            </a:r>
            <a:endParaRPr lang="en-US" dirty="0">
              <a:solidFill>
                <a:srgbClr val="000000"/>
              </a:solidFill>
              <a:effectLst/>
              <a:latin typeface="CharisSI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8156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Stages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Times New Roman" panose="02020603050405020304" pitchFamily="18" charset="0"/>
                <a:cs typeface="Times New Roman" panose="02020603050405020304" pitchFamily="18" charset="0"/>
              </a:rPr>
              <a:t>approximately 15</a:t>
            </a:r>
            <a:r>
              <a:rPr lang="en-US" sz="1800" dirty="0">
                <a:solidFill>
                  <a:srgbClr val="000000"/>
                </a:solidFill>
                <a:effectLst/>
                <a:latin typeface="STIX-Regular"/>
                <a:ea typeface="Times New Roman" panose="02020603050405020304" pitchFamily="18" charset="0"/>
                <a:cs typeface="Times New Roman" panose="02020603050405020304" pitchFamily="18" charset="0"/>
              </a:rPr>
              <a:t>–</a:t>
            </a:r>
            <a:r>
              <a:rPr lang="en-US" sz="1800" dirty="0">
                <a:solidFill>
                  <a:srgbClr val="000000"/>
                </a:solidFill>
                <a:effectLst/>
                <a:latin typeface="CharisSIL"/>
                <a:ea typeface="Times New Roman" panose="02020603050405020304" pitchFamily="18" charset="0"/>
                <a:cs typeface="Times New Roman" panose="02020603050405020304" pitchFamily="18" charset="0"/>
              </a:rPr>
              <a:t>20% of MCI patients progressing to AD each year</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8759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Alzheimer Disease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(AD) </a:t>
            </a:r>
            <a:r>
              <a:rPr lang="en-US" sz="1800" dirty="0">
                <a:solidFill>
                  <a:srgbClr val="000000"/>
                </a:solidFill>
                <a:effectLst/>
                <a:latin typeface="STIX-Regular"/>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Healthy Control (HC) Group EEG signals.</a:t>
            </a:r>
            <a:br>
              <a:rPr lang="en-US" sz="1800" dirty="0">
                <a:solidFill>
                  <a:srgbClr val="000000"/>
                </a:solidFill>
                <a:effectLst/>
                <a:latin typeface="CharisSIL"/>
                <a:ea typeface="Calibri" panose="020F0502020204030204" pitchFamily="34" charset="0"/>
                <a:cs typeface="Arial" panose="020B0604020202020204" pitchFamily="34" charset="0"/>
              </a:rPr>
            </a:b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A8ACDDC-DE0C-474A-A51D-9ADA2836013D}"/>
              </a:ext>
            </a:extLst>
          </p:cNvPr>
          <p:cNvPicPr/>
          <p:nvPr/>
        </p:nvPicPr>
        <p:blipFill>
          <a:blip r:embed="rId2"/>
          <a:stretch>
            <a:fillRect/>
          </a:stretch>
        </p:blipFill>
        <p:spPr>
          <a:xfrm>
            <a:off x="4043363" y="1446848"/>
            <a:ext cx="7293251" cy="4268152"/>
          </a:xfrm>
          <a:prstGeom prst="rect">
            <a:avLst/>
          </a:prstGeom>
        </p:spPr>
      </p:pic>
    </p:spTree>
    <p:extLst>
      <p:ext uri="{BB962C8B-B14F-4D97-AF65-F5344CB8AC3E}">
        <p14:creationId xmlns:p14="http://schemas.microsoft.com/office/powerpoint/2010/main" val="3265084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MinionLT-Regular"/>
                <a:ea typeface="Calibri" panose="020F0502020204030204" pitchFamily="34" charset="0"/>
                <a:cs typeface="Arial" panose="020B0604020202020204" pitchFamily="34" charset="0"/>
              </a:rPr>
              <a:t>Sample EEG recordings of subject 1. (top) 5 s window of raw EEG signal. (bottom) Same window after preprocessing.</a:t>
            </a: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09A92D0-2FDF-4AD4-946C-00C730C76F86}"/>
              </a:ext>
            </a:extLst>
          </p:cNvPr>
          <p:cNvPicPr/>
          <p:nvPr/>
        </p:nvPicPr>
        <p:blipFill>
          <a:blip r:embed="rId2"/>
          <a:stretch>
            <a:fillRect/>
          </a:stretch>
        </p:blipFill>
        <p:spPr>
          <a:xfrm>
            <a:off x="4495800" y="515303"/>
            <a:ext cx="5943600" cy="6198870"/>
          </a:xfrm>
          <a:prstGeom prst="rect">
            <a:avLst/>
          </a:prstGeom>
        </p:spPr>
      </p:pic>
    </p:spTree>
    <p:extLst>
      <p:ext uri="{BB962C8B-B14F-4D97-AF65-F5344CB8AC3E}">
        <p14:creationId xmlns:p14="http://schemas.microsoft.com/office/powerpoint/2010/main" val="4161290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decompose it into other frequency bands, such as delta, theta, alpha, beta, and gamma</a:t>
            </a:r>
          </a:p>
          <a:p>
            <a:pPr>
              <a:lnSpc>
                <a:spcPct val="107000"/>
              </a:lnSpc>
              <a:spcAft>
                <a:spcPts val="800"/>
              </a:spcAft>
            </a:pPr>
            <a:r>
              <a:rPr lang="en-US" dirty="0"/>
              <a:t>Each frequency band represents a diverse range of electrical activity in the brain</a:t>
            </a:r>
            <a:endParaRPr lang="en-US" dirty="0">
              <a:solidFill>
                <a:srgbClr val="000000"/>
              </a:solidFill>
              <a:latin typeface="CharisSIL"/>
              <a:ea typeface="Calibri" panose="020F0502020204030204" pitchFamily="34" charset="0"/>
              <a:cs typeface="Arial" panose="020B0604020202020204" pitchFamily="34" charset="0"/>
            </a:endParaRPr>
          </a:p>
          <a:p>
            <a:pPr lvl="1">
              <a:lnSpc>
                <a:spcPct val="107000"/>
              </a:lnSpc>
              <a:spcAft>
                <a:spcPts val="800"/>
              </a:spcAft>
            </a:pPr>
            <a:r>
              <a:rPr lang="en-US" dirty="0"/>
              <a:t>delta band </a:t>
            </a:r>
            <a:r>
              <a:rPr lang="en-US" dirty="0">
                <a:solidFill>
                  <a:srgbClr val="000000"/>
                </a:solidFill>
                <a:latin typeface="CharisSIL"/>
                <a:ea typeface="Calibri" panose="020F0502020204030204" pitchFamily="34" charset="0"/>
                <a:cs typeface="Arial" panose="020B0604020202020204" pitchFamily="34" charset="0"/>
              </a:rPr>
              <a:t>:0.5-4 Hz, deep sleep and the maintenance of bodily functions</a:t>
            </a:r>
          </a:p>
          <a:p>
            <a:pPr lvl="1">
              <a:lnSpc>
                <a:spcPct val="107000"/>
              </a:lnSpc>
              <a:spcAft>
                <a:spcPts val="800"/>
              </a:spcAft>
            </a:pPr>
            <a:r>
              <a:rPr lang="en-US" dirty="0"/>
              <a:t>alpha band</a:t>
            </a:r>
            <a:r>
              <a:rPr lang="en-US" dirty="0">
                <a:solidFill>
                  <a:srgbClr val="000000"/>
                </a:solidFill>
                <a:latin typeface="CharisSIL"/>
                <a:ea typeface="Calibri" panose="020F0502020204030204" pitchFamily="34" charset="0"/>
                <a:cs typeface="Arial" panose="020B0604020202020204" pitchFamily="34" charset="0"/>
              </a:rPr>
              <a:t>:8-13 Hz, attentional processes and relaxation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170909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529013"/>
          </a:xfrm>
        </p:spPr>
        <p:txBody>
          <a:bodyPr/>
          <a:lstStyle/>
          <a:p>
            <a:pPr>
              <a:lnSpc>
                <a:spcPct val="107000"/>
              </a:lnSpc>
              <a:spcAft>
                <a:spcPts val="800"/>
              </a:spcAft>
            </a:pPr>
            <a:r>
              <a:rPr lang="en-US" dirty="0"/>
              <a:t>usually transformed to the frequency domain using </a:t>
            </a:r>
          </a:p>
          <a:p>
            <a:pPr lvl="1">
              <a:lnSpc>
                <a:spcPct val="107000"/>
              </a:lnSpc>
              <a:spcAft>
                <a:spcPts val="800"/>
              </a:spcAft>
            </a:pPr>
            <a:r>
              <a:rPr lang="en-US" dirty="0"/>
              <a:t>Fourier methodology such as Fast Fourier Transform (FFT)  </a:t>
            </a:r>
          </a:p>
          <a:p>
            <a:pPr lvl="1">
              <a:lnSpc>
                <a:spcPct val="107000"/>
              </a:lnSpc>
              <a:spcAft>
                <a:spcPts val="800"/>
              </a:spcAft>
            </a:pPr>
            <a:r>
              <a:rPr lang="en-US" dirty="0"/>
              <a:t>Welch Power Spectral Density (PSD)  analysis </a:t>
            </a:r>
          </a:p>
          <a:p>
            <a:pPr>
              <a:lnSpc>
                <a:spcPct val="107000"/>
              </a:lnSpc>
              <a:spcAft>
                <a:spcPts val="800"/>
              </a:spcAft>
            </a:pPr>
            <a:r>
              <a:rPr lang="en-US" dirty="0"/>
              <a:t>transformed to the time-frequency domain using decomposition such as </a:t>
            </a:r>
          </a:p>
          <a:p>
            <a:pPr lvl="1">
              <a:lnSpc>
                <a:spcPct val="107000"/>
              </a:lnSpc>
              <a:spcAft>
                <a:spcPts val="800"/>
              </a:spcAft>
            </a:pPr>
            <a:r>
              <a:rPr lang="en-US" dirty="0"/>
              <a:t>Discrete Wavelet Transform (DWT)  </a:t>
            </a:r>
          </a:p>
          <a:p>
            <a:pPr lvl="1">
              <a:lnSpc>
                <a:spcPct val="107000"/>
              </a:lnSpc>
              <a:spcAft>
                <a:spcPts val="800"/>
              </a:spcAft>
            </a:pPr>
            <a:r>
              <a:rPr lang="en-US" dirty="0"/>
              <a:t>Empirical Mode Decomposition (EMD)</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342784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After the transformation or analysis of EEG data with one of the following features are usually extracted to be fed to a Machine Learning framework for automatic detection, prediction, severity assessment, or evaluation of the given EEG task</a:t>
            </a:r>
          </a:p>
          <a:p>
            <a:pPr lvl="1">
              <a:lnSpc>
                <a:spcPct val="107000"/>
              </a:lnSpc>
              <a:spcAft>
                <a:spcPts val="800"/>
              </a:spcAft>
            </a:pPr>
            <a:r>
              <a:rPr lang="en-US" dirty="0"/>
              <a:t>abovementioned methodologies, </a:t>
            </a:r>
          </a:p>
          <a:p>
            <a:pPr lvl="1">
              <a:lnSpc>
                <a:spcPct val="107000"/>
              </a:lnSpc>
              <a:spcAft>
                <a:spcPts val="800"/>
              </a:spcAft>
            </a:pPr>
            <a:r>
              <a:rPr lang="en-US" dirty="0"/>
              <a:t>band power, </a:t>
            </a:r>
          </a:p>
          <a:p>
            <a:pPr lvl="1">
              <a:lnSpc>
                <a:spcPct val="107000"/>
              </a:lnSpc>
              <a:spcAft>
                <a:spcPts val="800"/>
              </a:spcAft>
            </a:pPr>
            <a:r>
              <a:rPr lang="en-US" dirty="0"/>
              <a:t>entropy, </a:t>
            </a:r>
          </a:p>
          <a:p>
            <a:pPr lvl="1">
              <a:lnSpc>
                <a:spcPct val="107000"/>
              </a:lnSpc>
              <a:spcAft>
                <a:spcPts val="800"/>
              </a:spcAft>
            </a:pPr>
            <a:r>
              <a:rPr lang="en-US" dirty="0"/>
              <a:t>fractal dimension, or </a:t>
            </a:r>
          </a:p>
          <a:p>
            <a:pPr lvl="1">
              <a:lnSpc>
                <a:spcPct val="107000"/>
              </a:lnSpc>
              <a:spcAft>
                <a:spcPts val="800"/>
              </a:spcAft>
            </a:pPr>
            <a:r>
              <a:rPr lang="en-US" dirty="0"/>
              <a:t>statistical</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3379455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right choice of the feature selection method removed up to 82% of the EEG spectral features and increased the accuracy of the classifier more than 17%</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724238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Event-related potentials (ERP)</a:t>
            </a: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ERP are electric potentials elicited in the brain as a response to an auditory or visual stimulus.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rgbClr val="000000"/>
                </a:solidFill>
                <a:effectLst/>
                <a:latin typeface="MinionLT-Regular"/>
                <a:ea typeface="Calibri" panose="020F0502020204030204" pitchFamily="34" charset="0"/>
                <a:cs typeface="Arial" panose="020B0604020202020204" pitchFamily="34" charset="0"/>
              </a:rPr>
              <a:t>Complexity</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MinionLT-Regular"/>
                <a:ea typeface="Calibri" panose="020F0502020204030204" pitchFamily="34" charset="0"/>
                <a:cs typeface="Arial" panose="020B0604020202020204" pitchFamily="34" charset="0"/>
              </a:rPr>
              <a:t>Brain activity in MCI and AD patients has lower complexity and irregularity compared to HC</a:t>
            </a:r>
            <a:endParaRPr lang="fa-IR" sz="1800" dirty="0">
              <a:solidFill>
                <a:srgbClr val="000000"/>
              </a:solidFill>
              <a:effectLst/>
              <a:latin typeface="MinionLT-Regular"/>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time domain features for AD detection</a:t>
            </a:r>
          </a:p>
        </p:txBody>
      </p:sp>
    </p:spTree>
    <p:extLst>
      <p:ext uri="{BB962C8B-B14F-4D97-AF65-F5344CB8AC3E}">
        <p14:creationId xmlns:p14="http://schemas.microsoft.com/office/powerpoint/2010/main" val="220232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Coherence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This metric evaluates the synchrony between two signals. More formally, coherence refers to the normalized covariance of two signals in the spectral domain.</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Times-Roman"/>
                <a:ea typeface="Calibri" panose="020F0502020204030204" pitchFamily="34" charset="0"/>
                <a:cs typeface="Arial" panose="020B0604020202020204" pitchFamily="34" charset="0"/>
              </a:rPr>
              <a:t>In literature, authors have reported an increase of coherence in delta and theta rhythms, and a decrease in alpha and beta rhythms in MCI and AD</a:t>
            </a:r>
            <a:endParaRPr lang="fa-IR" sz="1800" dirty="0">
              <a:solidFill>
                <a:srgbClr val="000000"/>
              </a:solidFill>
              <a:effectLst/>
              <a:latin typeface="Times-Roman"/>
              <a:ea typeface="Calibri" panose="020F0502020204030204" pitchFamily="34" charset="0"/>
              <a:cs typeface="Arial" panose="020B0604020202020204" pitchFamily="34" charset="0"/>
            </a:endParaRPr>
          </a:p>
          <a:p>
            <a:pPr>
              <a:lnSpc>
                <a:spcPct val="107000"/>
              </a:lnSpc>
              <a:spcAft>
                <a:spcPts val="800"/>
              </a:spcAft>
            </a:pPr>
            <a:r>
              <a:rPr lang="en-US" i="1" dirty="0">
                <a:solidFill>
                  <a:srgbClr val="000000"/>
                </a:solidFill>
                <a:effectLst/>
                <a:latin typeface="Times-Italic"/>
                <a:ea typeface="Calibri" panose="020F0502020204030204" pitchFamily="34" charset="0"/>
                <a:cs typeface="Arial" panose="020B0604020202020204" pitchFamily="34" charset="0"/>
              </a:rPr>
              <a:t>Relative power</a:t>
            </a:r>
            <a:endParaRPr lang="fa-IR" i="1" dirty="0">
              <a:solidFill>
                <a:srgbClr val="000000"/>
              </a:solidFill>
              <a:effectLst/>
              <a:latin typeface="Times-Italic"/>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This metric quantifies the proportion of power that is contained in an EEG sub band, compared to the total power of the signal. This means that the relative power in the fast rhythms (alpha and beta) decreases, while the relative power in the slow rhythms (delta and theta) increases.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Frequency domain analysis for AD detection</a:t>
            </a:r>
          </a:p>
        </p:txBody>
      </p:sp>
    </p:spTree>
    <p:extLst>
      <p:ext uri="{BB962C8B-B14F-4D97-AF65-F5344CB8AC3E}">
        <p14:creationId xmlns:p14="http://schemas.microsoft.com/office/powerpoint/2010/main" val="4106083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Fourier transform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This transform is used to decompose a time signal into a sum of sines and cosines of different frequencies and infinite length. </a:t>
            </a:r>
            <a:r>
              <a:rPr lang="en-US" sz="1800" dirty="0">
                <a:solidFill>
                  <a:srgbClr val="000000"/>
                </a:solidFill>
                <a:effectLst/>
                <a:latin typeface="MinionLT-Regular"/>
                <a:ea typeface="Calibri" panose="020F0502020204030204" pitchFamily="34" charset="0"/>
                <a:cs typeface="Arial" panose="020B0604020202020204" pitchFamily="34" charset="0"/>
              </a:rPr>
              <a:t>spectral content of the EEG cannot be tracked by the Fourier transform, as the sines and cosines used in this transform are infinite length. Conversely, the wavelet transform represents a suitable alternative to address this issue.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Amplitude modulation</a:t>
            </a:r>
            <a:endParaRPr lang="fa-IR"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dirty="0">
                <a:solidFill>
                  <a:srgbClr val="000000"/>
                </a:solidFill>
                <a:effectLst/>
                <a:latin typeface="MinionLT-Regular"/>
                <a:ea typeface="Calibri" panose="020F0502020204030204" pitchFamily="34" charset="0"/>
                <a:cs typeface="Arial" panose="020B0604020202020204" pitchFamily="34" charset="0"/>
              </a:rPr>
              <a:t>This methodology combines temporal and frequency analysis.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Frequency domain analysis for AD detection</a:t>
            </a:r>
          </a:p>
        </p:txBody>
      </p:sp>
    </p:spTree>
    <p:extLst>
      <p:ext uri="{BB962C8B-B14F-4D97-AF65-F5344CB8AC3E}">
        <p14:creationId xmlns:p14="http://schemas.microsoft.com/office/powerpoint/2010/main" val="890427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LOSO CV </a:t>
            </a:r>
          </a:p>
          <a:p>
            <a:pPr marL="800100" lvl="1" indent="-342900">
              <a:lnSpc>
                <a:spcPct val="107000"/>
              </a:lnSpc>
              <a:spcAft>
                <a:spcPts val="800"/>
              </a:spcAft>
              <a:buFont typeface="Symbol" panose="05050102010706020507" pitchFamily="18" charset="2"/>
              <a:buChar char=""/>
            </a:pPr>
            <a:r>
              <a:rPr lang="en-US" dirty="0">
                <a:solidFill>
                  <a:srgbClr val="000000"/>
                </a:solidFill>
                <a:effectLst/>
                <a:latin typeface="Times-Roman"/>
                <a:ea typeface="Calibri" panose="020F0502020204030204" pitchFamily="34" charset="0"/>
                <a:cs typeface="Arial" panose="020B0604020202020204" pitchFamily="34" charset="0"/>
              </a:rPr>
              <a:t>most straightforward and clear model validation approach for AD classification.</a:t>
            </a:r>
            <a:r>
              <a:rPr lang="en-US" b="0" i="0" dirty="0">
                <a:solidFill>
                  <a:srgbClr val="000000"/>
                </a:solidFill>
                <a:effectLst/>
                <a:latin typeface="WarnockPro-Regular"/>
                <a:ea typeface="Calibri" panose="020F0502020204030204" pitchFamily="34" charset="0"/>
                <a:cs typeface="Arial" panose="020B0604020202020204" pitchFamily="34" charset="0"/>
              </a:rPr>
              <a:t> </a:t>
            </a:r>
            <a:r>
              <a:rPr lang="en-US" dirty="0">
                <a:solidFill>
                  <a:srgbClr val="000000"/>
                </a:solidFill>
                <a:effectLst/>
                <a:latin typeface="Times-Roman"/>
                <a:ea typeface="Calibri" panose="020F0502020204030204" pitchFamily="34" charset="0"/>
                <a:cs typeface="Arial" panose="020B0604020202020204" pitchFamily="34" charset="0"/>
              </a:rPr>
              <a:t>LOSO CV is the most suitable validation </a:t>
            </a:r>
            <a:r>
              <a:rPr lang="en-US" dirty="0">
                <a:effectLst/>
                <a:latin typeface="Calibri" panose="020F0502020204030204" pitchFamily="34" charset="0"/>
                <a:ea typeface="Calibri" panose="020F0502020204030204" pitchFamily="34" charset="0"/>
                <a:cs typeface="Arial" panose="020B0604020202020204" pitchFamily="34" charset="0"/>
              </a:rPr>
              <a:t>Amplitude modulation</a:t>
            </a:r>
          </a:p>
          <a:p>
            <a:pPr marL="800100" lvl="1" indent="-342900">
              <a:lnSpc>
                <a:spcPct val="107000"/>
              </a:lnSpc>
              <a:spcAft>
                <a:spcPts val="800"/>
              </a:spcAft>
              <a:buFont typeface="Symbol" panose="05050102010706020507" pitchFamily="18" charset="2"/>
              <a:buChar char=""/>
            </a:pPr>
            <a:r>
              <a:rPr lang="en-US" sz="1800" dirty="0">
                <a:solidFill>
                  <a:srgbClr val="000000"/>
                </a:solidFill>
                <a:effectLst/>
                <a:latin typeface="CharisSIL"/>
                <a:ea typeface="Calibri" panose="020F0502020204030204" pitchFamily="34" charset="0"/>
                <a:cs typeface="Arial" panose="020B0604020202020204" pitchFamily="34" charset="0"/>
              </a:rPr>
              <a:t>K-fold </a:t>
            </a:r>
            <a:endParaRPr lang="en-US" sz="18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1257300" lvl="2" indent="-342900">
              <a:lnSpc>
                <a:spcPct val="107000"/>
              </a:lnSpc>
              <a:spcAft>
                <a:spcPts val="8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Arial" panose="020B0604020202020204" pitchFamily="34" charset="0"/>
              </a:rPr>
              <a:t>K-fold cross-validation is a common form of validation techniques and applied in most of articles</a:t>
            </a:r>
            <a:endParaRPr lang="en-US"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spcAft>
                <a:spcPts val="800"/>
              </a:spcAft>
              <a:buFont typeface="Symbol" panose="05050102010706020507" pitchFamily="18" charset="2"/>
              <a:buChar char=""/>
            </a:pPr>
            <a:r>
              <a:rPr lang="en-US" dirty="0">
                <a:effectLst/>
                <a:latin typeface="CharisSIL"/>
                <a:ea typeface="Calibri" panose="020F0502020204030204" pitchFamily="34" charset="0"/>
                <a:cs typeface="Arial" panose="020B0604020202020204" pitchFamily="34" charset="0"/>
              </a:rPr>
              <a:t>Leave-one-person-out-cross-validation (LOPO-CV) is another form of validation that is completely blind to the test subject and it makes the reported results more reliable</a:t>
            </a:r>
            <a:endParaRPr lang="fa-IR"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performance evaluation methods</a:t>
            </a:r>
          </a:p>
        </p:txBody>
      </p:sp>
    </p:spTree>
    <p:extLst>
      <p:ext uri="{BB962C8B-B14F-4D97-AF65-F5344CB8AC3E}">
        <p14:creationId xmlns:p14="http://schemas.microsoft.com/office/powerpoint/2010/main" val="194442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3627291"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 biological markers, such as amyloid-beta (Aβ) protein accumulation, which is distinctive in AD, may be found in the brain up to 20 years before the stage of dementia</a:t>
            </a:r>
            <a:endParaRPr lang="en-US" dirty="0"/>
          </a:p>
        </p:txBody>
      </p:sp>
      <p:pic>
        <p:nvPicPr>
          <p:cNvPr id="6" name="Picture 5">
            <a:extLst>
              <a:ext uri="{FF2B5EF4-FFF2-40B4-BE49-F238E27FC236}">
                <a16:creationId xmlns:a16="http://schemas.microsoft.com/office/drawing/2014/main" id="{8697BC63-2211-445B-95CE-468FE23EDFF2}"/>
              </a:ext>
            </a:extLst>
          </p:cNvPr>
          <p:cNvPicPr/>
          <p:nvPr/>
        </p:nvPicPr>
        <p:blipFill>
          <a:blip r:embed="rId2"/>
          <a:stretch>
            <a:fillRect/>
          </a:stretch>
        </p:blipFill>
        <p:spPr>
          <a:xfrm>
            <a:off x="4514569" y="1462087"/>
            <a:ext cx="6467196" cy="4108663"/>
          </a:xfrm>
          <a:prstGeom prst="rect">
            <a:avLst/>
          </a:prstGeom>
        </p:spPr>
      </p:pic>
    </p:spTree>
    <p:extLst>
      <p:ext uri="{BB962C8B-B14F-4D97-AF65-F5344CB8AC3E}">
        <p14:creationId xmlns:p14="http://schemas.microsoft.com/office/powerpoint/2010/main" val="1330789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511589"/>
            <a:ext cx="2358240" cy="2331873"/>
          </a:xfrm>
        </p:spPr>
        <p:txBody>
          <a:bodyPr/>
          <a:lstStyle/>
          <a:p>
            <a:endParaRPr lang="en-US" sz="1050" dirty="0">
              <a:effectLst/>
              <a:latin typeface="Segoe UI" panose="020B0502040204020203" pitchFamily="34" charset="0"/>
              <a:ea typeface="Calibri" panose="020F0502020204030204" pitchFamily="34" charset="0"/>
            </a:endParaRPr>
          </a:p>
          <a:p>
            <a:r>
              <a:rPr lang="en-US" sz="1050" dirty="0">
                <a:effectLst/>
                <a:latin typeface="Segoe UI" panose="020B0502040204020203" pitchFamily="34" charset="0"/>
                <a:ea typeface="Calibri" panose="020F0502020204030204" pitchFamily="34" charset="0"/>
              </a:rPr>
              <a:t> A total of 890 participants, including 189 patients with MCI, 330 patients with AD, 125 patients with other dementias  and 246</a:t>
            </a:r>
            <a:endParaRPr lang="en-US" sz="1050" dirty="0"/>
          </a:p>
          <a:p>
            <a:r>
              <a:rPr lang="en-US" sz="1050" dirty="0"/>
              <a:t>Datasets are available from the corresponding author upon reasonable request</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7" y="1933580"/>
            <a:ext cx="2358240"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a:t>
            </a:r>
          </a:p>
        </p:txBody>
      </p:sp>
      <p:pic>
        <p:nvPicPr>
          <p:cNvPr id="5" name="Picture 4">
            <a:extLst>
              <a:ext uri="{FF2B5EF4-FFF2-40B4-BE49-F238E27FC236}">
                <a16:creationId xmlns:a16="http://schemas.microsoft.com/office/drawing/2014/main" id="{1EC67E53-397C-4C86-AF3B-2BD7BBB16845}"/>
              </a:ext>
            </a:extLst>
          </p:cNvPr>
          <p:cNvPicPr/>
          <p:nvPr/>
        </p:nvPicPr>
        <p:blipFill>
          <a:blip r:embed="rId2"/>
          <a:stretch>
            <a:fillRect/>
          </a:stretch>
        </p:blipFill>
        <p:spPr>
          <a:xfrm>
            <a:off x="2987206" y="1028698"/>
            <a:ext cx="8523981" cy="4653522"/>
          </a:xfrm>
          <a:prstGeom prst="rect">
            <a:avLst/>
          </a:prstGeom>
        </p:spPr>
      </p:pic>
      <p:sp>
        <p:nvSpPr>
          <p:cNvPr id="6" name="Slide Text">
            <a:extLst>
              <a:ext uri="{FF2B5EF4-FFF2-40B4-BE49-F238E27FC236}">
                <a16:creationId xmlns:a16="http://schemas.microsoft.com/office/drawing/2014/main" id="{A3165269-1308-40B7-932F-FE29501FAC9F}"/>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Jiao B, Li R, Zhou H, Qing K, Liu H, Pan H, et al. Neural biomarker diagnosis and prediction to mild cognitive impairment and Alzheimer’s disease using EEG technology. Alzheimer's Research &amp; Therapy. 2023;15(1):32.</a:t>
            </a:r>
          </a:p>
          <a:p>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221444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7" name="Picture 6">
            <a:extLst>
              <a:ext uri="{FF2B5EF4-FFF2-40B4-BE49-F238E27FC236}">
                <a16:creationId xmlns:a16="http://schemas.microsoft.com/office/drawing/2014/main" id="{F0C0EAA5-B4E0-4CD1-A46C-1EE105D6EFB2}"/>
              </a:ext>
            </a:extLst>
          </p:cNvPr>
          <p:cNvPicPr>
            <a:picLocks noChangeAspect="1"/>
          </p:cNvPicPr>
          <p:nvPr/>
        </p:nvPicPr>
        <p:blipFill>
          <a:blip r:embed="rId2"/>
          <a:stretch>
            <a:fillRect/>
          </a:stretch>
        </p:blipFill>
        <p:spPr>
          <a:xfrm>
            <a:off x="4231766" y="1555015"/>
            <a:ext cx="6687246" cy="2991147"/>
          </a:xfrm>
          <a:prstGeom prst="rect">
            <a:avLst/>
          </a:prstGeom>
        </p:spPr>
      </p:pic>
      <p:sp>
        <p:nvSpPr>
          <p:cNvPr id="5" name="Slide Text">
            <a:extLst>
              <a:ext uri="{FF2B5EF4-FFF2-40B4-BE49-F238E27FC236}">
                <a16:creationId xmlns:a16="http://schemas.microsoft.com/office/drawing/2014/main" id="{6A628E75-6A21-4D30-82FE-52D8D2CD0E96}"/>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Fouad IA, El-</a:t>
            </a:r>
            <a:r>
              <a:rPr lang="en-US" sz="1050" dirty="0" err="1">
                <a:latin typeface="Segoe UI" panose="020B0502040204020203" pitchFamily="34" charset="0"/>
                <a:ea typeface="Calibri" panose="020F0502020204030204" pitchFamily="34" charset="0"/>
              </a:rPr>
              <a:t>Zahraa</a:t>
            </a:r>
            <a:r>
              <a:rPr lang="en-US" sz="1050" dirty="0">
                <a:latin typeface="Segoe UI" panose="020B0502040204020203" pitchFamily="34" charset="0"/>
                <a:ea typeface="Calibri" panose="020F0502020204030204" pitchFamily="34" charset="0"/>
              </a:rPr>
              <a:t> M. Labib F. Identification of Alzheimer’s disease from central lobe EEG signals utilizing machine learning and residual neural network. Biomedical Signal Processing and Control. 2023;86.</a:t>
            </a:r>
          </a:p>
          <a:p>
            <a:endParaRPr lang="en-US" sz="1050" dirty="0">
              <a:latin typeface="Segoe UI" panose="020B0502040204020203" pitchFamily="34" charset="0"/>
              <a:ea typeface="Calibri" panose="020F0502020204030204" pitchFamily="34" charset="0"/>
            </a:endParaRPr>
          </a:p>
        </p:txBody>
      </p:sp>
      <p:sp>
        <p:nvSpPr>
          <p:cNvPr id="8" name="Slide Text">
            <a:extLst>
              <a:ext uri="{FF2B5EF4-FFF2-40B4-BE49-F238E27FC236}">
                <a16:creationId xmlns:a16="http://schemas.microsoft.com/office/drawing/2014/main" id="{BD938A1A-2290-4DED-8587-2B4535137A2A}"/>
              </a:ext>
            </a:extLst>
          </p:cNvPr>
          <p:cNvSpPr>
            <a:spLocks noGrp="1"/>
          </p:cNvSpPr>
          <p:nvPr>
            <p:ph idx="1"/>
          </p:nvPr>
        </p:nvSpPr>
        <p:spPr>
          <a:xfrm>
            <a:off x="566928" y="2185988"/>
            <a:ext cx="3533585" cy="3451334"/>
          </a:xfrm>
        </p:spPr>
        <p:txBody>
          <a:bodyPr/>
          <a:lstStyle/>
          <a:p>
            <a:r>
              <a:rPr lang="en-US" dirty="0"/>
              <a:t>Three central lobe electrodes</a:t>
            </a:r>
          </a:p>
          <a:p>
            <a:r>
              <a:rPr lang="en-US" dirty="0"/>
              <a:t>This EEG dataset is available as open source.</a:t>
            </a:r>
          </a:p>
          <a:p>
            <a:r>
              <a:rPr lang="en-US" sz="1800" dirty="0">
                <a:latin typeface="Calibri" panose="020F0502020204030204" pitchFamily="34" charset="0"/>
              </a:rPr>
              <a:t>The dataset contains 7 MCI, 59 AD, and 102 NC subjects	</a:t>
            </a:r>
          </a:p>
          <a:p>
            <a:r>
              <a:rPr lang="en-US" sz="1800" dirty="0">
                <a:latin typeface="Calibri" panose="020F0502020204030204" pitchFamily="34" charset="0"/>
              </a:rPr>
              <a:t>Highest performance of 96.55% </a:t>
            </a:r>
          </a:p>
          <a:p>
            <a:pPr marL="0" marR="0" indent="0">
              <a:buNone/>
            </a:pPr>
            <a:r>
              <a:rPr lang="en-US" sz="1800" dirty="0">
                <a:latin typeface="Calibri" panose="020F0502020204030204" pitchFamily="34" charset="0"/>
              </a:rPr>
              <a:t>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07117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dirty="0"/>
              <a:t>classification using a Dual-Input Convolution Encoder Network </a:t>
            </a:r>
          </a:p>
          <a:p>
            <a:r>
              <a:rPr lang="en-US" dirty="0"/>
              <a:t>: Recordings of 36 AD, 23 Frontotemporal dementia (FTD), and 29 age-matched healthy individuals (CN) were used</a:t>
            </a:r>
          </a:p>
          <a:p>
            <a:r>
              <a:rPr lang="en-US" dirty="0"/>
              <a:t>accuracy of 83.28% in the AD-CN problem using Leave-One-Subject-Out validation</a:t>
            </a:r>
          </a:p>
          <a:p>
            <a:endParaRPr lang="en-US" dirty="0"/>
          </a:p>
        </p:txBody>
      </p:sp>
    </p:spTree>
    <p:extLst>
      <p:ext uri="{BB962C8B-B14F-4D97-AF65-F5344CB8AC3E}">
        <p14:creationId xmlns:p14="http://schemas.microsoft.com/office/powerpoint/2010/main" val="896413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p:txBody>
      </p:sp>
    </p:spTree>
    <p:extLst>
      <p:ext uri="{BB962C8B-B14F-4D97-AF65-F5344CB8AC3E}">
        <p14:creationId xmlns:p14="http://schemas.microsoft.com/office/powerpoint/2010/main" val="1517634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extract two of the most promising biomarkers</a:t>
            </a:r>
          </a:p>
          <a:p>
            <a:pPr lvl="1"/>
            <a:r>
              <a:rPr lang="en-US" sz="1800" dirty="0">
                <a:solidFill>
                  <a:srgbClr val="000000"/>
                </a:solidFill>
                <a:effectLst/>
                <a:latin typeface="TimesLTStd-Roman"/>
                <a:ea typeface="Calibri" panose="020F0502020204030204" pitchFamily="34" charset="0"/>
                <a:cs typeface="Arial" panose="020B0604020202020204" pitchFamily="34" charset="0"/>
              </a:rPr>
              <a:t>Relative Band Power (RBP)</a:t>
            </a:r>
            <a:r>
              <a:rPr lang="en-US" sz="1800" dirty="0">
                <a:solidFill>
                  <a:srgbClr val="000000"/>
                </a:solidFill>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increase in Theta/Alpha ratio in AD patients </a:t>
            </a:r>
            <a:endParaRPr lang="en-US" sz="1800" dirty="0">
              <a:solidFill>
                <a:srgbClr val="000000"/>
              </a:solidFill>
              <a:latin typeface="TimesLTStd-Roman"/>
              <a:ea typeface="Calibri" panose="020F0502020204030204" pitchFamily="34" charset="0"/>
              <a:cs typeface="Arial" panose="020B0604020202020204" pitchFamily="34" charset="0"/>
            </a:endParaRPr>
          </a:p>
          <a:p>
            <a:pPr lvl="1"/>
            <a:r>
              <a:rPr lang="en-US" sz="1800" dirty="0">
                <a:solidFill>
                  <a:srgbClr val="000000"/>
                </a:solidFill>
                <a:effectLst/>
                <a:latin typeface="TimesLTStd-Roman"/>
                <a:ea typeface="Calibri" panose="020F0502020204030204" pitchFamily="34" charset="0"/>
                <a:cs typeface="Arial" panose="020B0604020202020204" pitchFamily="34" charset="0"/>
              </a:rPr>
              <a:t>Spectral Coherence Connectivity (SCC)</a:t>
            </a:r>
            <a:r>
              <a:rPr lang="en-US" dirty="0">
                <a:solidFill>
                  <a:srgbClr val="000000"/>
                </a:solidFill>
                <a:effectLst/>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decreased synchronization likelihood in AD patients</a:t>
            </a:r>
            <a:endParaRPr lang="en-US" dirty="0"/>
          </a:p>
        </p:txBody>
      </p:sp>
    </p:spTree>
    <p:extLst>
      <p:ext uri="{BB962C8B-B14F-4D97-AF65-F5344CB8AC3E}">
        <p14:creationId xmlns:p14="http://schemas.microsoft.com/office/powerpoint/2010/main" val="2751982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express them in image-like representations (3d matrixes)</a:t>
            </a:r>
          </a:p>
          <a:p>
            <a:r>
              <a:rPr lang="en-US" sz="1800" dirty="0">
                <a:solidFill>
                  <a:srgbClr val="000000"/>
                </a:solidFill>
                <a:effectLst/>
                <a:latin typeface="TimesLTStd-Roman"/>
                <a:ea typeface="Calibri" panose="020F0502020204030204" pitchFamily="34" charset="0"/>
                <a:cs typeface="Arial" panose="020B0604020202020204" pitchFamily="34" charset="0"/>
              </a:rPr>
              <a:t>fed in 2 parallel Convolution blocks</a:t>
            </a:r>
            <a:endParaRPr lang="en-US" dirty="0">
              <a:solidFill>
                <a:srgbClr val="000000"/>
              </a:solidFill>
              <a:latin typeface="TimesLTStd-Roman"/>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01816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recordings from 88 participants </a:t>
            </a:r>
          </a:p>
          <a:p>
            <a:pPr lvl="1"/>
            <a:r>
              <a:rPr lang="en-US" dirty="0">
                <a:solidFill>
                  <a:srgbClr val="000000"/>
                </a:solidFill>
                <a:effectLst/>
                <a:latin typeface="TimesLTStd-Roman"/>
                <a:ea typeface="Calibri" panose="020F0502020204030204" pitchFamily="34" charset="0"/>
                <a:cs typeface="Arial" panose="020B0604020202020204" pitchFamily="34" charset="0"/>
              </a:rPr>
              <a:t>from Department of Neurology of AHEPA General University Hospital of Thessaloniki. </a:t>
            </a:r>
          </a:p>
          <a:p>
            <a:pPr lvl="1"/>
            <a:r>
              <a:rPr lang="en-US" dirty="0">
                <a:solidFill>
                  <a:srgbClr val="000000"/>
                </a:solidFill>
                <a:effectLst/>
                <a:latin typeface="TimesLTStd-Roman"/>
                <a:ea typeface="Calibri" panose="020F0502020204030204" pitchFamily="34" charset="0"/>
                <a:cs typeface="Arial" panose="020B0604020202020204" pitchFamily="34" charset="0"/>
              </a:rPr>
              <a:t>36 (13 males) of them were diagnosed with Alzheimer’s disease (AD group), 23 (14 males) were diagnosed with Frontotemporal Dementia (FTD group), and 29 (11 males) were healthy subjects (CN group)</a:t>
            </a:r>
            <a:endParaRPr lang="en-US" dirty="0"/>
          </a:p>
        </p:txBody>
      </p:sp>
    </p:spTree>
    <p:extLst>
      <p:ext uri="{BB962C8B-B14F-4D97-AF65-F5344CB8AC3E}">
        <p14:creationId xmlns:p14="http://schemas.microsoft.com/office/powerpoint/2010/main" val="3896313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The preprocessing pipeline of the EEG signals is as follows. First, a Butterworth band-pass filter 0.5-45 Hz was applied, and the signals were re-referenced to A1-A2. Then, the ASR routine [12] which is an automatic artifact reject method that can remove transient or large-amplitude artifacts</a:t>
            </a:r>
            <a:endParaRPr lang="en-US" dirty="0"/>
          </a:p>
        </p:txBody>
      </p:sp>
    </p:spTree>
    <p:extLst>
      <p:ext uri="{BB962C8B-B14F-4D97-AF65-F5344CB8AC3E}">
        <p14:creationId xmlns:p14="http://schemas.microsoft.com/office/powerpoint/2010/main" val="2519747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We made the dataset publicly available</a:t>
            </a:r>
          </a:p>
          <a:p>
            <a:endParaRPr lang="en-US" dirty="0"/>
          </a:p>
        </p:txBody>
      </p:sp>
    </p:spTree>
    <p:extLst>
      <p:ext uri="{BB962C8B-B14F-4D97-AF65-F5344CB8AC3E}">
        <p14:creationId xmlns:p14="http://schemas.microsoft.com/office/powerpoint/2010/main" val="3796805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This paper divides EEG signals into 5 frequency bands with a Butterworth band-pass filter. EEG signals recorded as 8 s in the datasets were segmented into 1 s epochs. An epoch was converted into a 2D array of 128x19. A total of 1120 epochs consist of two datasets combined. Then, EEG signals for each frequency band (delta, theta, alpha, beta, and gamma) were segmented into 1 s epochs (128x19 2D array) and given as input to ensemble learning</a:t>
            </a:r>
          </a:p>
          <a:p>
            <a:r>
              <a:rPr lang="en-US" dirty="0"/>
              <a:t>With 5 cross-fold training, the average accuracy of the DEL model reached 97.9% ± 1.1%.</a:t>
            </a:r>
          </a:p>
          <a:p>
            <a:endParaRPr lang="en-US" dirty="0"/>
          </a:p>
        </p:txBody>
      </p:sp>
    </p:spTree>
    <p:extLst>
      <p:ext uri="{BB962C8B-B14F-4D97-AF65-F5344CB8AC3E}">
        <p14:creationId xmlns:p14="http://schemas.microsoft.com/office/powerpoint/2010/main" val="229552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Stages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it has been established that SCD can occur at late stages of preclinical AD, before MCI is reached. This phase can be also referred to as pre-MCI or </a:t>
            </a:r>
            <a:r>
              <a:rPr lang="en-US" sz="1800" b="0" i="0" dirty="0" err="1">
                <a:solidFill>
                  <a:srgbClr val="000000"/>
                </a:solidFill>
                <a:effectLst/>
                <a:latin typeface="WarnockPro-Regular"/>
                <a:ea typeface="Calibri" panose="020F0502020204030204" pitchFamily="34" charset="0"/>
                <a:cs typeface="Arial" panose="020B0604020202020204" pitchFamily="34" charset="0"/>
              </a:rPr>
              <a:t>preprodromal</a:t>
            </a:r>
            <a:r>
              <a:rPr lang="en-US" sz="1800" b="0" i="0" dirty="0">
                <a:solidFill>
                  <a:srgbClr val="000000"/>
                </a:solidFill>
                <a:effectLst/>
                <a:latin typeface="WarnockPro-Regular"/>
                <a:ea typeface="Calibri" panose="020F0502020204030204" pitchFamily="34" charset="0"/>
                <a:cs typeface="Arial" panose="020B0604020202020204" pitchFamily="34" charset="0"/>
              </a:rPr>
              <a:t> AD.</a:t>
            </a:r>
          </a:p>
          <a:p>
            <a:r>
              <a:rPr lang="en-US" dirty="0"/>
              <a:t>probability of Aβ positivity of up to 0.75 for patients with MCI and of 0.60 for SCD subjects</a:t>
            </a:r>
          </a:p>
        </p:txBody>
      </p:sp>
    </p:spTree>
    <p:extLst>
      <p:ext uri="{BB962C8B-B14F-4D97-AF65-F5344CB8AC3E}">
        <p14:creationId xmlns:p14="http://schemas.microsoft.com/office/powerpoint/2010/main" val="2143264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Two datasets were used</a:t>
            </a:r>
          </a:p>
          <a:p>
            <a:r>
              <a:rPr lang="en-US" dirty="0"/>
              <a:t>We can send the datasets at the request of the authors</a:t>
            </a:r>
          </a:p>
          <a:p>
            <a:endParaRPr lang="en-US" dirty="0"/>
          </a:p>
        </p:txBody>
      </p:sp>
    </p:spTree>
    <p:extLst>
      <p:ext uri="{BB962C8B-B14F-4D97-AF65-F5344CB8AC3E}">
        <p14:creationId xmlns:p14="http://schemas.microsoft.com/office/powerpoint/2010/main" val="495106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2557272" cy="3451334"/>
          </a:xfrm>
        </p:spPr>
        <p:txBody>
          <a:bodyPr/>
          <a:lstStyle/>
          <a:p>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The proposed Deep Ensemble Learning (DEL) Models for AD-HC Classification</a:t>
            </a:r>
            <a:endParaRPr lang="en-US" dirty="0"/>
          </a:p>
        </p:txBody>
      </p:sp>
      <p:pic>
        <p:nvPicPr>
          <p:cNvPr id="5" name="Picture 4">
            <a:extLst>
              <a:ext uri="{FF2B5EF4-FFF2-40B4-BE49-F238E27FC236}">
                <a16:creationId xmlns:a16="http://schemas.microsoft.com/office/drawing/2014/main" id="{786616C8-5B80-4787-8D68-FCE46A0888E6}"/>
              </a:ext>
            </a:extLst>
          </p:cNvPr>
          <p:cNvPicPr/>
          <p:nvPr/>
        </p:nvPicPr>
        <p:blipFill>
          <a:blip r:embed="rId2"/>
          <a:stretch>
            <a:fillRect/>
          </a:stretch>
        </p:blipFill>
        <p:spPr>
          <a:xfrm>
            <a:off x="3290887" y="1213472"/>
            <a:ext cx="7324726" cy="4829174"/>
          </a:xfrm>
          <a:prstGeom prst="rect">
            <a:avLst/>
          </a:prstGeom>
        </p:spPr>
      </p:pic>
    </p:spTree>
    <p:extLst>
      <p:ext uri="{BB962C8B-B14F-4D97-AF65-F5344CB8AC3E}">
        <p14:creationId xmlns:p14="http://schemas.microsoft.com/office/powerpoint/2010/main" val="641882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dirty="0"/>
              <a:t>Five different datasets were created by extracting delta, theta, alpha, beta and delta-to-theta frequency bands using bandpass filters.</a:t>
            </a:r>
          </a:p>
          <a:p>
            <a:r>
              <a:rPr lang="en-US" dirty="0"/>
              <a:t>delta dataset allowed our model to achieve the best performances for the discrimination of SCD and MCI, reaching an Area Under the ROC Curve (AUC) of 0.807</a:t>
            </a:r>
          </a:p>
          <a:p>
            <a:r>
              <a:rPr lang="en-US" dirty="0" err="1"/>
              <a:t>esults</a:t>
            </a:r>
            <a:r>
              <a:rPr lang="en-US" dirty="0"/>
              <a:t> for the HC vs SCD vs MCI classification were obtained on alpha and theta with a micro-AUC higher than 0.74. </a:t>
            </a:r>
          </a:p>
        </p:txBody>
      </p:sp>
    </p:spTree>
    <p:extLst>
      <p:ext uri="{BB962C8B-B14F-4D97-AF65-F5344CB8AC3E}">
        <p14:creationId xmlns:p14="http://schemas.microsoft.com/office/powerpoint/2010/main" val="1382338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Firstly, raw EEG signals are preprocessed</a:t>
            </a:r>
          </a:p>
          <a:p>
            <a:r>
              <a:rPr lang="en-US" sz="1800" dirty="0">
                <a:solidFill>
                  <a:srgbClr val="000000"/>
                </a:solidFill>
                <a:effectLst/>
                <a:latin typeface="MinionLT-Regular"/>
                <a:ea typeface="Calibri" panose="020F0502020204030204" pitchFamily="34" charset="0"/>
                <a:cs typeface="Arial" panose="020B0604020202020204" pitchFamily="34" charset="0"/>
              </a:rPr>
              <a:t>19 channels are selected and 4 frequency bands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θ</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α </a:t>
            </a:r>
            <a:r>
              <a:rPr lang="en-US" sz="1800" dirty="0">
                <a:solidFill>
                  <a:srgbClr val="000000"/>
                </a:solidFill>
                <a:effectLst/>
                <a:latin typeface="MinionLT-Regular"/>
                <a:ea typeface="Calibri" panose="020F0502020204030204" pitchFamily="34" charset="0"/>
                <a:cs typeface="Arial" panose="020B0604020202020204" pitchFamily="34" charset="0"/>
              </a:rPr>
              <a:t>and </a:t>
            </a:r>
            <a:r>
              <a:rPr lang="en-US" sz="1800" i="1" dirty="0">
                <a:solidFill>
                  <a:srgbClr val="000000"/>
                </a:solidFill>
                <a:effectLst/>
                <a:latin typeface="CMMI8"/>
                <a:ea typeface="Calibri" panose="020F0502020204030204" pitchFamily="34" charset="0"/>
                <a:cs typeface="Arial" panose="020B0604020202020204" pitchFamily="34" charset="0"/>
              </a:rPr>
              <a:t>β</a:t>
            </a:r>
            <a:r>
              <a:rPr lang="en-US" sz="1800" dirty="0">
                <a:solidFill>
                  <a:srgbClr val="000000"/>
                </a:solidFill>
                <a:effectLst/>
                <a:latin typeface="MinionLT-Regular"/>
                <a:ea typeface="Calibri" panose="020F0502020204030204" pitchFamily="34" charset="0"/>
                <a:cs typeface="Arial" panose="020B0604020202020204" pitchFamily="34" charset="0"/>
              </a:rPr>
              <a:t>) are extracted</a:t>
            </a:r>
          </a:p>
          <a:p>
            <a:r>
              <a:rPr lang="en-US" sz="1800" dirty="0">
                <a:solidFill>
                  <a:srgbClr val="000000"/>
                </a:solidFill>
                <a:effectLst/>
                <a:latin typeface="MinionLT-Regular"/>
                <a:ea typeface="Calibri" panose="020F0502020204030204" pitchFamily="34" charset="0"/>
                <a:cs typeface="Arial" panose="020B0604020202020204" pitchFamily="34" charset="0"/>
              </a:rPr>
              <a:t> obtaining four distinct datasets and a fifth one using the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-to-</a:t>
            </a:r>
            <a:r>
              <a:rPr lang="en-US" sz="1800" i="1" dirty="0">
                <a:solidFill>
                  <a:srgbClr val="000000"/>
                </a:solidFill>
                <a:effectLst/>
                <a:latin typeface="CMMI8"/>
                <a:ea typeface="Calibri" panose="020F0502020204030204" pitchFamily="34" charset="0"/>
                <a:cs typeface="Arial" panose="020B0604020202020204" pitchFamily="34" charset="0"/>
              </a:rPr>
              <a:t>β </a:t>
            </a:r>
            <a:r>
              <a:rPr lang="en-US" sz="1800" dirty="0">
                <a:solidFill>
                  <a:srgbClr val="000000"/>
                </a:solidFill>
                <a:effectLst/>
                <a:latin typeface="MinionLT-Regular"/>
                <a:ea typeface="Calibri" panose="020F0502020204030204" pitchFamily="34" charset="0"/>
                <a:cs typeface="Arial" panose="020B0604020202020204" pitchFamily="34" charset="0"/>
              </a:rPr>
              <a:t>range. </a:t>
            </a:r>
          </a:p>
          <a:p>
            <a:r>
              <a:rPr lang="en-US" sz="1800" dirty="0">
                <a:solidFill>
                  <a:srgbClr val="000000"/>
                </a:solidFill>
                <a:effectLst/>
                <a:latin typeface="MinionLT-Regular"/>
                <a:ea typeface="Calibri" panose="020F0502020204030204" pitchFamily="34" charset="0"/>
                <a:cs typeface="Arial" panose="020B0604020202020204" pitchFamily="34" charset="0"/>
              </a:rPr>
              <a:t>perform both two- and three-class classifications of epochs through LOSOCV. </a:t>
            </a:r>
          </a:p>
          <a:p>
            <a:r>
              <a:rPr lang="en-US" sz="1800" dirty="0">
                <a:solidFill>
                  <a:srgbClr val="000000"/>
                </a:solidFill>
                <a:effectLst/>
                <a:latin typeface="MinionLT-Regular"/>
                <a:ea typeface="Calibri" panose="020F0502020204030204" pitchFamily="34" charset="0"/>
                <a:cs typeface="Arial" panose="020B0604020202020204" pitchFamily="34" charset="0"/>
              </a:rPr>
              <a:t>Finally, a majority voting approach is used to label each subject in the test set either as HC, SCD or MCI based on the class assigned to its epochs.</a:t>
            </a:r>
            <a:endParaRPr lang="en-US" dirty="0"/>
          </a:p>
        </p:txBody>
      </p:sp>
    </p:spTree>
    <p:extLst>
      <p:ext uri="{BB962C8B-B14F-4D97-AF65-F5344CB8AC3E}">
        <p14:creationId xmlns:p14="http://schemas.microsoft.com/office/powerpoint/2010/main" val="784046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transformers</a:t>
            </a:r>
          </a:p>
          <a:p>
            <a:pPr lvl="1"/>
            <a:r>
              <a:rPr lang="en-US" dirty="0">
                <a:solidFill>
                  <a:srgbClr val="000000"/>
                </a:solidFill>
                <a:effectLst/>
                <a:latin typeface="MinionLT-Regular"/>
                <a:ea typeface="Calibri" panose="020F0502020204030204" pitchFamily="34" charset="0"/>
                <a:cs typeface="Arial" panose="020B0604020202020204" pitchFamily="34" charset="0"/>
              </a:rPr>
              <a:t>higher ability to deal with long-range dependencies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recognize patterns in sequences of data </a:t>
            </a:r>
          </a:p>
          <a:p>
            <a:pPr lvl="1"/>
            <a:r>
              <a:rPr lang="en-US" dirty="0">
                <a:solidFill>
                  <a:srgbClr val="000000"/>
                </a:solidFill>
                <a:effectLst/>
                <a:latin typeface="MinionLT-Regular"/>
                <a:ea typeface="Calibri" panose="020F0502020204030204" pitchFamily="34" charset="0"/>
                <a:cs typeface="Arial" panose="020B0604020202020204" pitchFamily="34" charset="0"/>
              </a:rPr>
              <a:t>more interpretable decision-making processes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recent efforts in exploring their applications on timeseries data, such as EEG or electromyography </a:t>
            </a:r>
            <a:r>
              <a:rPr lang="en-US" dirty="0" err="1">
                <a:solidFill>
                  <a:srgbClr val="000000"/>
                </a:solidFill>
                <a:effectLst/>
                <a:latin typeface="MinionLT-Regular"/>
                <a:ea typeface="Calibri" panose="020F0502020204030204" pitchFamily="34" charset="0"/>
                <a:cs typeface="Arial" panose="020B0604020202020204" pitchFamily="34" charset="0"/>
              </a:rPr>
              <a:t>signals,are</a:t>
            </a:r>
            <a:r>
              <a:rPr lang="en-US" dirty="0">
                <a:solidFill>
                  <a:srgbClr val="000000"/>
                </a:solidFill>
                <a:effectLst/>
                <a:latin typeface="MinionLT-Regular"/>
                <a:ea typeface="Calibri" panose="020F0502020204030204" pitchFamily="34" charset="0"/>
                <a:cs typeface="Arial" panose="020B0604020202020204" pitchFamily="34" charset="0"/>
              </a:rPr>
              <a:t> showing interesting results </a:t>
            </a:r>
            <a:endParaRPr lang="en-US" dirty="0"/>
          </a:p>
        </p:txBody>
      </p:sp>
    </p:spTree>
    <p:extLst>
      <p:ext uri="{BB962C8B-B14F-4D97-AF65-F5344CB8AC3E}">
        <p14:creationId xmlns:p14="http://schemas.microsoft.com/office/powerpoint/2010/main" val="3460480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 The electrodes were placed according to the 10–10 montage system and electrode-skin impedance was set below 5 kΩ. Subjects were sat in a reclined chair for approximately 20 min.</a:t>
            </a:r>
          </a:p>
          <a:p>
            <a:r>
              <a:rPr lang="en-US" dirty="0"/>
              <a:t>A cluster of 19 channels, namely Fp1, Fp2, F7, F3, </a:t>
            </a:r>
            <a:r>
              <a:rPr lang="en-US" dirty="0" err="1"/>
              <a:t>Fz</a:t>
            </a:r>
            <a:r>
              <a:rPr lang="en-US" dirty="0"/>
              <a:t>, F4, F8, T3, C3, </a:t>
            </a:r>
            <a:r>
              <a:rPr lang="en-US" dirty="0" err="1"/>
              <a:t>Cz</a:t>
            </a:r>
            <a:r>
              <a:rPr lang="en-US" dirty="0"/>
              <a:t>, C4, T4, T5, P3, </a:t>
            </a:r>
            <a:r>
              <a:rPr lang="en-US" dirty="0" err="1"/>
              <a:t>Pz</a:t>
            </a:r>
            <a:r>
              <a:rPr lang="en-US" dirty="0"/>
              <a:t>, P4, T6, O1, O2, was then selected. Since these channels evenly cover the scalp area, this EEG pattern is the most employed in the literature for similar studies [56] and has been proven to ensure sufficient quality along with possible comparison with previous </a:t>
            </a:r>
            <a:r>
              <a:rPr lang="en-US" dirty="0" err="1"/>
              <a:t>rsEEG</a:t>
            </a:r>
            <a:r>
              <a:rPr lang="en-US" dirty="0"/>
              <a:t> findings of other projects</a:t>
            </a:r>
          </a:p>
        </p:txBody>
      </p:sp>
    </p:spTree>
    <p:extLst>
      <p:ext uri="{BB962C8B-B14F-4D97-AF65-F5344CB8AC3E}">
        <p14:creationId xmlns:p14="http://schemas.microsoft.com/office/powerpoint/2010/main" val="2439944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adding more spatial details by using all available 61 EEG channels, instead of a cluster of 19 channels, not only did not improve the performances of the model</a:t>
            </a:r>
          </a:p>
          <a:p>
            <a:endParaRPr lang="en-US" dirty="0"/>
          </a:p>
        </p:txBody>
      </p:sp>
    </p:spTree>
    <p:extLst>
      <p:ext uri="{BB962C8B-B14F-4D97-AF65-F5344CB8AC3E}">
        <p14:creationId xmlns:p14="http://schemas.microsoft.com/office/powerpoint/2010/main" val="173796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5" name="Picture 4">
            <a:extLst>
              <a:ext uri="{FF2B5EF4-FFF2-40B4-BE49-F238E27FC236}">
                <a16:creationId xmlns:a16="http://schemas.microsoft.com/office/drawing/2014/main" id="{8C293858-9FAD-469C-8583-2AAA75165D7B}"/>
              </a:ext>
            </a:extLst>
          </p:cNvPr>
          <p:cNvPicPr/>
          <p:nvPr/>
        </p:nvPicPr>
        <p:blipFill>
          <a:blip r:embed="rId2"/>
          <a:stretch>
            <a:fillRect/>
          </a:stretch>
        </p:blipFill>
        <p:spPr>
          <a:xfrm>
            <a:off x="1785939" y="1627524"/>
            <a:ext cx="8070242" cy="4189944"/>
          </a:xfrm>
          <a:prstGeom prst="rect">
            <a:avLst/>
          </a:prstGeom>
        </p:spPr>
      </p:pic>
      <p:sp>
        <p:nvSpPr>
          <p:cNvPr id="8" name="TextBox 7">
            <a:extLst>
              <a:ext uri="{FF2B5EF4-FFF2-40B4-BE49-F238E27FC236}">
                <a16:creationId xmlns:a16="http://schemas.microsoft.com/office/drawing/2014/main" id="{3CE0F721-FFFD-4151-94A4-CAA44F32C01F}"/>
              </a:ext>
            </a:extLst>
          </p:cNvPr>
          <p:cNvSpPr txBox="1"/>
          <p:nvPr/>
        </p:nvSpPr>
        <p:spPr>
          <a:xfrm>
            <a:off x="350635" y="2204846"/>
            <a:ext cx="1563890" cy="923330"/>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Workflow of the proposed method</a:t>
            </a:r>
            <a:endParaRPr lang="en-US" dirty="0"/>
          </a:p>
        </p:txBody>
      </p:sp>
    </p:spTree>
    <p:extLst>
      <p:ext uri="{BB962C8B-B14F-4D97-AF65-F5344CB8AC3E}">
        <p14:creationId xmlns:p14="http://schemas.microsoft.com/office/powerpoint/2010/main" val="37225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7" name="Picture 6">
            <a:extLst>
              <a:ext uri="{FF2B5EF4-FFF2-40B4-BE49-F238E27FC236}">
                <a16:creationId xmlns:a16="http://schemas.microsoft.com/office/drawing/2014/main" id="{AAF13A6A-243B-4285-BE9A-AFCD989462F6}"/>
              </a:ext>
            </a:extLst>
          </p:cNvPr>
          <p:cNvPicPr/>
          <p:nvPr/>
        </p:nvPicPr>
        <p:blipFill>
          <a:blip r:embed="rId2"/>
          <a:stretch>
            <a:fillRect/>
          </a:stretch>
        </p:blipFill>
        <p:spPr>
          <a:xfrm>
            <a:off x="5767388" y="1822781"/>
            <a:ext cx="5943600" cy="2753995"/>
          </a:xfrm>
          <a:prstGeom prst="rect">
            <a:avLst/>
          </a:prstGeom>
        </p:spPr>
      </p:pic>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139321"/>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EEG epoch classification pipeline. Each EEG segment of </a:t>
            </a:r>
            <a:r>
              <a:rPr lang="en-US" sz="1800" i="1" dirty="0">
                <a:solidFill>
                  <a:srgbClr val="000000"/>
                </a:solidFill>
                <a:effectLst/>
                <a:latin typeface="MinionLT-Italic"/>
                <a:ea typeface="Calibri" panose="020F0502020204030204" pitchFamily="34" charset="0"/>
                <a:cs typeface="Arial" panose="020B0604020202020204" pitchFamily="34" charset="0"/>
              </a:rPr>
              <a:t>C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19 channels and </a:t>
            </a:r>
            <a:r>
              <a:rPr lang="en-US" sz="1800" i="1" dirty="0">
                <a:solidFill>
                  <a:srgbClr val="000000"/>
                </a:solidFill>
                <a:effectLst/>
                <a:latin typeface="MinionLT-Italic"/>
                <a:ea typeface="Calibri" panose="020F0502020204030204" pitchFamily="34" charset="0"/>
                <a:cs typeface="Arial" panose="020B0604020202020204" pitchFamily="34" charset="0"/>
              </a:rPr>
              <a:t>D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5120 datapoints is used as input to</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our model, which uses a convolutional layer to compress the signal, extract slices and embed the information. </a:t>
            </a:r>
            <a:r>
              <a:rPr lang="en-US" sz="1800" i="1" dirty="0">
                <a:solidFill>
                  <a:srgbClr val="000000"/>
                </a:solidFill>
                <a:effectLst/>
                <a:latin typeface="MinionLT-Italic"/>
                <a:ea typeface="Calibri" panose="020F0502020204030204" pitchFamily="34" charset="0"/>
                <a:cs typeface="Arial" panose="020B0604020202020204" pitchFamily="34" charset="0"/>
              </a:rPr>
              <a:t>k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31 is the size of</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the kernel, </a:t>
            </a:r>
            <a:r>
              <a:rPr lang="en-US" sz="1800" dirty="0" err="1">
                <a:solidFill>
                  <a:srgbClr val="000000"/>
                </a:solidFill>
                <a:effectLst/>
                <a:latin typeface="MinionLT-Regular"/>
                <a:ea typeface="Calibri" panose="020F0502020204030204" pitchFamily="34" charset="0"/>
                <a:cs typeface="Arial" panose="020B0604020202020204" pitchFamily="34" charset="0"/>
              </a:rPr>
              <a:t>emb</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6 is the embeddings’ dimension and CLS is the classification token prepended to the input. Attention</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mechanism is then applied on the temporal domain and, after global average pooling, a linear layer is used to classify the input</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EEG epoch</a:t>
            </a:r>
            <a:endParaRPr lang="en-US" dirty="0"/>
          </a:p>
        </p:txBody>
      </p:sp>
    </p:spTree>
    <p:extLst>
      <p:ext uri="{BB962C8B-B14F-4D97-AF65-F5344CB8AC3E}">
        <p14:creationId xmlns:p14="http://schemas.microsoft.com/office/powerpoint/2010/main" val="4201413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1477328"/>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Proposed transformer architecture. CLS is the classification token, h = 3 is the number of heads used by multi-head attention and Depth = 2 indicates the number of times the transformer encoder block is repeated. A legend for uncaptioned blocks is provided on the bottom right corner</a:t>
            </a:r>
          </a:p>
        </p:txBody>
      </p:sp>
      <p:pic>
        <p:nvPicPr>
          <p:cNvPr id="9" name="Picture 8">
            <a:extLst>
              <a:ext uri="{FF2B5EF4-FFF2-40B4-BE49-F238E27FC236}">
                <a16:creationId xmlns:a16="http://schemas.microsoft.com/office/drawing/2014/main" id="{FC99A712-8FDE-4A28-8925-2A565D3DDB7D}"/>
              </a:ext>
            </a:extLst>
          </p:cNvPr>
          <p:cNvPicPr/>
          <p:nvPr/>
        </p:nvPicPr>
        <p:blipFill>
          <a:blip r:embed="rId2"/>
          <a:stretch>
            <a:fillRect/>
          </a:stretch>
        </p:blipFill>
        <p:spPr>
          <a:xfrm>
            <a:off x="3124200" y="2027872"/>
            <a:ext cx="5943600" cy="2802255"/>
          </a:xfrm>
          <a:prstGeom prst="rect">
            <a:avLst/>
          </a:prstGeom>
        </p:spPr>
      </p:pic>
    </p:spTree>
    <p:extLst>
      <p:ext uri="{BB962C8B-B14F-4D97-AF65-F5344CB8AC3E}">
        <p14:creationId xmlns:p14="http://schemas.microsoft.com/office/powerpoint/2010/main" val="49118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F7A54260-4748-4BDA-A191-08FF87B78027}"/>
              </a:ext>
            </a:extLst>
          </p:cNvPr>
          <p:cNvPicPr/>
          <p:nvPr/>
        </p:nvPicPr>
        <p:blipFill>
          <a:blip r:embed="rId2"/>
          <a:stretch>
            <a:fillRect/>
          </a:stretch>
        </p:blipFill>
        <p:spPr>
          <a:xfrm>
            <a:off x="4452937" y="1681797"/>
            <a:ext cx="5943600" cy="4461828"/>
          </a:xfrm>
          <a:prstGeom prst="rect">
            <a:avLst/>
          </a:prstGeom>
        </p:spPr>
      </p:pic>
    </p:spTree>
    <p:extLst>
      <p:ext uri="{BB962C8B-B14F-4D97-AF65-F5344CB8AC3E}">
        <p14:creationId xmlns:p14="http://schemas.microsoft.com/office/powerpoint/2010/main" val="4119800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Morabito, F. C., et al. (2017). "Deep Learning Representation from Electroencephalography of Early-Stage Creutzfeldt-Jakob Disease and Features for Differentiation from Rapidly Progressive Dementia." Int J Neural Syst 27(2): 1650039.</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13864" cy="4247317"/>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 (A) The 19-channel EEG recording is partitioned into N nonoverlapping 5s windows. (B) For each EEG epoch, and for every EEG channel a time-frequency representation (TFR) is computed. The TFRs are averaged over epochs resulting in 19 averaged TFRs (one per channel). Each averaged TFR is subdivided into three </a:t>
            </a:r>
            <a:r>
              <a:rPr lang="en-US" sz="1800" dirty="0" err="1">
                <a:solidFill>
                  <a:srgbClr val="000000"/>
                </a:solidFill>
                <a:effectLst/>
                <a:latin typeface="MinionLT-Regular"/>
                <a:ea typeface="Calibri" panose="020F0502020204030204" pitchFamily="34" charset="0"/>
                <a:cs typeface="Arial" panose="020B0604020202020204" pitchFamily="34" charset="0"/>
              </a:rPr>
              <a:t>subbands</a:t>
            </a:r>
            <a:r>
              <a:rPr lang="en-US" sz="1800" dirty="0">
                <a:solidFill>
                  <a:srgbClr val="000000"/>
                </a:solidFill>
                <a:effectLst/>
                <a:latin typeface="MinionLT-Regular"/>
                <a:ea typeface="Calibri" panose="020F0502020204030204" pitchFamily="34" charset="0"/>
                <a:cs typeface="Arial" panose="020B0604020202020204" pitchFamily="34" charset="0"/>
              </a:rPr>
              <a:t>, and then, the mean (μ), the standard deviation (σ), and the skewness (v) are estimated both for the </a:t>
            </a:r>
            <a:r>
              <a:rPr lang="en-US" sz="1800" dirty="0" err="1">
                <a:solidFill>
                  <a:srgbClr val="000000"/>
                </a:solidFill>
                <a:effectLst/>
                <a:latin typeface="MinionLT-Regular"/>
                <a:ea typeface="Calibri" panose="020F0502020204030204" pitchFamily="34" charset="0"/>
                <a:cs typeface="Arial" panose="020B0604020202020204" pitchFamily="34" charset="0"/>
              </a:rPr>
              <a:t>subbands</a:t>
            </a:r>
            <a:r>
              <a:rPr lang="en-US" sz="1800" dirty="0">
                <a:solidFill>
                  <a:srgbClr val="000000"/>
                </a:solidFill>
                <a:effectLst/>
                <a:latin typeface="MinionLT-Regular"/>
                <a:ea typeface="Calibri" panose="020F0502020204030204" pitchFamily="34" charset="0"/>
                <a:cs typeface="Arial" panose="020B0604020202020204" pitchFamily="34" charset="0"/>
              </a:rPr>
              <a:t> and for the whole TFR. Therefore, 1219¼228 engineered features are extracted and are used to train 2 stacked autoencoders (UL). (C) The first autoencoder (AE1, 228:40:228) compresses the input representation in 40 parameters (h1). The second autoencoder (AE2, 40:20:40) compresses the 40 learned features in 20 higher-level paraments (h2). Finally, a classifier with a single hidden layer (h3) of 10 neurons is trained (SL)</a:t>
            </a:r>
          </a:p>
        </p:txBody>
      </p:sp>
      <p:pic>
        <p:nvPicPr>
          <p:cNvPr id="7" name="Picture 6">
            <a:extLst>
              <a:ext uri="{FF2B5EF4-FFF2-40B4-BE49-F238E27FC236}">
                <a16:creationId xmlns:a16="http://schemas.microsoft.com/office/drawing/2014/main" id="{7B8F4E6F-DE14-42C7-B4B2-E5EDF3670D14}"/>
              </a:ext>
            </a:extLst>
          </p:cNvPr>
          <p:cNvPicPr/>
          <p:nvPr/>
        </p:nvPicPr>
        <p:blipFill>
          <a:blip r:embed="rId2"/>
          <a:stretch>
            <a:fillRect/>
          </a:stretch>
        </p:blipFill>
        <p:spPr>
          <a:xfrm>
            <a:off x="3567953" y="1555014"/>
            <a:ext cx="7615518" cy="3375573"/>
          </a:xfrm>
          <a:prstGeom prst="rect">
            <a:avLst/>
          </a:prstGeom>
        </p:spPr>
      </p:pic>
    </p:spTree>
    <p:extLst>
      <p:ext uri="{BB962C8B-B14F-4D97-AF65-F5344CB8AC3E}">
        <p14:creationId xmlns:p14="http://schemas.microsoft.com/office/powerpoint/2010/main" val="3519474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7" y="2052002"/>
            <a:ext cx="8721205" cy="345318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study analyzed a total of eight EEG features obtained from 21 channels.</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he study only considers the two-, four-, six-, and eight-channels under the restrictive condition of symmetric channel pairs. For example, in the case of evaluating the accuracies of two channels, the Fp1 channel is selected only with the Fp2 channel, the F7 channel is selected with only the F8, the O1 channel is selected with only the O2, and so on</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Calibri" panose="020F0502020204030204" pitchFamily="34" charset="0"/>
                <a:cs typeface="Arial" panose="020B0604020202020204" pitchFamily="34" charset="0"/>
              </a:rPr>
              <a:t>The suggested methods are examined with two public datasets that are both available in </a:t>
            </a:r>
            <a:r>
              <a:rPr lang="en-US" sz="1800" dirty="0">
                <a:solidFill>
                  <a:srgbClr val="2196D1"/>
                </a:solidFill>
                <a:effectLst/>
                <a:latin typeface="CharisSIL"/>
                <a:ea typeface="Calibri" panose="020F0502020204030204" pitchFamily="34" charset="0"/>
                <a:cs typeface="Arial" panose="020B0604020202020204" pitchFamily="34" charset="0"/>
              </a:rPr>
              <a:t>[34]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9AA6DC-6F8E-4272-A101-BEFDF62494AE}"/>
              </a:ext>
            </a:extLst>
          </p:cNvPr>
          <p:cNvPicPr/>
          <p:nvPr/>
        </p:nvPicPr>
        <p:blipFill>
          <a:blip r:embed="rId2"/>
          <a:stretch>
            <a:fillRect/>
          </a:stretch>
        </p:blipFill>
        <p:spPr>
          <a:xfrm>
            <a:off x="2649071" y="4326241"/>
            <a:ext cx="5943600" cy="1716405"/>
          </a:xfrm>
          <a:prstGeom prst="rect">
            <a:avLst/>
          </a:prstGeom>
        </p:spPr>
      </p:pic>
    </p:spTree>
    <p:extLst>
      <p:ext uri="{BB962C8B-B14F-4D97-AF65-F5344CB8AC3E}">
        <p14:creationId xmlns:p14="http://schemas.microsoft.com/office/powerpoint/2010/main" val="3367894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7" y="2052002"/>
            <a:ext cx="8721205" cy="77450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19 channels locations used in this study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04C1E40-FCF8-4F55-9299-7D12C29A2C56}"/>
              </a:ext>
            </a:extLst>
          </p:cNvPr>
          <p:cNvPicPr/>
          <p:nvPr/>
        </p:nvPicPr>
        <p:blipFill>
          <a:blip r:embed="rId2"/>
          <a:stretch>
            <a:fillRect/>
          </a:stretch>
        </p:blipFill>
        <p:spPr>
          <a:xfrm>
            <a:off x="5925672" y="1576313"/>
            <a:ext cx="3859996" cy="3877896"/>
          </a:xfrm>
          <a:prstGeom prst="rect">
            <a:avLst/>
          </a:prstGeom>
        </p:spPr>
      </p:pic>
    </p:spTree>
    <p:extLst>
      <p:ext uri="{BB962C8B-B14F-4D97-AF65-F5344CB8AC3E}">
        <p14:creationId xmlns:p14="http://schemas.microsoft.com/office/powerpoint/2010/main" val="3504185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427981" cy="195996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High-level overview of EEG signal processing and channel selection process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99E094-95FF-4567-8BC4-BF7372EB0862}"/>
              </a:ext>
            </a:extLst>
          </p:cNvPr>
          <p:cNvPicPr/>
          <p:nvPr/>
        </p:nvPicPr>
        <p:blipFill>
          <a:blip r:embed="rId2"/>
          <a:stretch>
            <a:fillRect/>
          </a:stretch>
        </p:blipFill>
        <p:spPr>
          <a:xfrm>
            <a:off x="2931458" y="1102659"/>
            <a:ext cx="7938247" cy="4468091"/>
          </a:xfrm>
          <a:prstGeom prst="rect">
            <a:avLst/>
          </a:prstGeom>
        </p:spPr>
      </p:pic>
    </p:spTree>
    <p:extLst>
      <p:ext uri="{BB962C8B-B14F-4D97-AF65-F5344CB8AC3E}">
        <p14:creationId xmlns:p14="http://schemas.microsoft.com/office/powerpoint/2010/main" val="832606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373813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PSD and electrodes map for HC EEG (left) and MCI EEG (right).</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electrode maps are offered for four additional arbitrary frequencies: 2, 6, 10, and 22 Hz. In general, in both cases, the low-frequency spectrum has a higher power density than the high-frequency spectrum</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4CEF776-4A69-42E2-BB8A-FCF468B29BBF}"/>
              </a:ext>
            </a:extLst>
          </p:cNvPr>
          <p:cNvPicPr/>
          <p:nvPr/>
        </p:nvPicPr>
        <p:blipFill>
          <a:blip r:embed="rId2"/>
          <a:stretch>
            <a:fillRect/>
          </a:stretch>
        </p:blipFill>
        <p:spPr>
          <a:xfrm>
            <a:off x="4078941" y="1287250"/>
            <a:ext cx="6826624" cy="3006844"/>
          </a:xfrm>
          <a:prstGeom prst="rect">
            <a:avLst/>
          </a:prstGeom>
        </p:spPr>
      </p:pic>
    </p:spTree>
    <p:extLst>
      <p:ext uri="{BB962C8B-B14F-4D97-AF65-F5344CB8AC3E}">
        <p14:creationId xmlns:p14="http://schemas.microsoft.com/office/powerpoint/2010/main" val="4178942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1264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Example of feature extraction from a 10 sec segment using VMD and Shannon entropy.</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5491C9-1427-4CA9-B884-8B9ACC97B68C}"/>
              </a:ext>
            </a:extLst>
          </p:cNvPr>
          <p:cNvPicPr/>
          <p:nvPr/>
        </p:nvPicPr>
        <p:blipFill>
          <a:blip r:embed="rId2"/>
          <a:stretch>
            <a:fillRect/>
          </a:stretch>
        </p:blipFill>
        <p:spPr>
          <a:xfrm>
            <a:off x="4388224" y="1174961"/>
            <a:ext cx="5943600" cy="4615180"/>
          </a:xfrm>
          <a:prstGeom prst="rect">
            <a:avLst/>
          </a:prstGeom>
        </p:spPr>
      </p:pic>
    </p:spTree>
    <p:extLst>
      <p:ext uri="{BB962C8B-B14F-4D97-AF65-F5344CB8AC3E}">
        <p14:creationId xmlns:p14="http://schemas.microsoft.com/office/powerpoint/2010/main" val="3278899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96827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Example of channel representation in a chromosome for NSGA</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E124D27-AF97-45EF-9AC7-00A63AFD16A2}"/>
              </a:ext>
            </a:extLst>
          </p:cNvPr>
          <p:cNvPicPr/>
          <p:nvPr/>
        </p:nvPicPr>
        <p:blipFill>
          <a:blip r:embed="rId2"/>
          <a:stretch>
            <a:fillRect/>
          </a:stretch>
        </p:blipFill>
        <p:spPr>
          <a:xfrm>
            <a:off x="4528275" y="1701793"/>
            <a:ext cx="4114981" cy="3229701"/>
          </a:xfrm>
          <a:prstGeom prst="rect">
            <a:avLst/>
          </a:prstGeom>
        </p:spPr>
      </p:pic>
    </p:spTree>
    <p:extLst>
      <p:ext uri="{BB962C8B-B14F-4D97-AF65-F5344CB8AC3E}">
        <p14:creationId xmlns:p14="http://schemas.microsoft.com/office/powerpoint/2010/main" val="72709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2951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Process overview for EEG channel selection using NSGA for MCI classification</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Calibri" panose="020F0502020204030204" pitchFamily="34" charset="0"/>
                <a:cs typeface="Arial" panose="020B0604020202020204" pitchFamily="34" charset="0"/>
              </a:rPr>
              <a:t>the highest full-channel accuracy (i.e., using all 19 EEG channels) is 99.51%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B9816A8-4728-4C07-BF33-AFA61DD6EFA4}"/>
              </a:ext>
            </a:extLst>
          </p:cNvPr>
          <p:cNvPicPr/>
          <p:nvPr/>
        </p:nvPicPr>
        <p:blipFill>
          <a:blip r:embed="rId2"/>
          <a:stretch>
            <a:fillRect/>
          </a:stretch>
        </p:blipFill>
        <p:spPr>
          <a:xfrm>
            <a:off x="4016828" y="1391602"/>
            <a:ext cx="5943600" cy="3007995"/>
          </a:xfrm>
          <a:prstGeom prst="rect">
            <a:avLst/>
          </a:prstGeom>
        </p:spPr>
      </p:pic>
    </p:spTree>
    <p:extLst>
      <p:ext uri="{BB962C8B-B14F-4D97-AF65-F5344CB8AC3E}">
        <p14:creationId xmlns:p14="http://schemas.microsoft.com/office/powerpoint/2010/main" val="310956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411052" cy="265527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EEG data is imported and bandpass filtering in the range [0.5 Hz, 70 Hz] is done to remove environmental/muscle noise in scalp EEG. After creating epochs with a window size of 0.25 s and removing bad epochs from the data, independent component analysis (ICA) is applied, and bad channels are manually removed. The dataset is used with a sampling rate of 128 Hz, the same as during acquisition.</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Accuracies of 94.68% (gender), 87.63% (age), 95.59% (two workload levels), and 89.40% (three workload levels) were achieved</a:t>
            </a:r>
            <a:endParaRPr lang="en-US" dirty="0">
              <a:solidFill>
                <a:srgbClr val="000000"/>
              </a:solidFill>
              <a:latin typeface="CharisSIL"/>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This proves the effectiveness of the transformers for processing raw EEG data and can reduce the need for feature extraction in EEG .</a:t>
            </a:r>
          </a:p>
        </p:txBody>
      </p:sp>
    </p:spTree>
    <p:extLst>
      <p:ext uri="{BB962C8B-B14F-4D97-AF65-F5344CB8AC3E}">
        <p14:creationId xmlns:p14="http://schemas.microsoft.com/office/powerpoint/2010/main" val="3362908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393191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Network architecture for (a) Original transformer network [1] (left is encoder and decoder is on the right); (b) Arrangement of encoders in transformer block (stack of 4 encoders are used in the proposed method); Proposed architecture for (c) Age and Gender, and (d) STEW dataset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85898AE-8FB6-49ED-82F0-4F3F3E4900AD}"/>
              </a:ext>
            </a:extLst>
          </p:cNvPr>
          <p:cNvPicPr/>
          <p:nvPr/>
        </p:nvPicPr>
        <p:blipFill>
          <a:blip r:embed="rId2"/>
          <a:stretch>
            <a:fillRect/>
          </a:stretch>
        </p:blipFill>
        <p:spPr>
          <a:xfrm>
            <a:off x="3907971" y="1171892"/>
            <a:ext cx="5943600" cy="3295015"/>
          </a:xfrm>
          <a:prstGeom prst="rect">
            <a:avLst/>
          </a:prstGeom>
        </p:spPr>
      </p:pic>
    </p:spTree>
    <p:extLst>
      <p:ext uri="{BB962C8B-B14F-4D97-AF65-F5344CB8AC3E}">
        <p14:creationId xmlns:p14="http://schemas.microsoft.com/office/powerpoint/2010/main" val="289453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5" name="Picture 4">
            <a:extLst>
              <a:ext uri="{FF2B5EF4-FFF2-40B4-BE49-F238E27FC236}">
                <a16:creationId xmlns:a16="http://schemas.microsoft.com/office/drawing/2014/main" id="{A50D12DF-86B4-4725-8395-641A21FA6C1C}"/>
              </a:ext>
            </a:extLst>
          </p:cNvPr>
          <p:cNvPicPr/>
          <p:nvPr/>
        </p:nvPicPr>
        <p:blipFill>
          <a:blip r:embed="rId3"/>
          <a:stretch>
            <a:fillRect/>
          </a:stretch>
        </p:blipFill>
        <p:spPr>
          <a:xfrm>
            <a:off x="2205317" y="3115442"/>
            <a:ext cx="7463118" cy="2687945"/>
          </a:xfrm>
          <a:prstGeom prst="rect">
            <a:avLst/>
          </a:prstGeom>
        </p:spPr>
      </p:pic>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535532"/>
          </a:xfrm>
        </p:spPr>
        <p:txBody>
          <a:bodyPr/>
          <a:lstStyle/>
          <a:p>
            <a:pPr marL="0" indent="0">
              <a:lnSpc>
                <a:spcPct val="107000"/>
              </a:lnSpc>
              <a:spcAft>
                <a:spcPts val="800"/>
              </a:spcAft>
              <a:buNone/>
            </a:pPr>
            <a:r>
              <a:rPr lang="en-US" sz="1800" dirty="0">
                <a:solidFill>
                  <a:srgbClr val="000000"/>
                </a:solidFill>
                <a:effectLst/>
                <a:latin typeface="Times-Roman"/>
                <a:ea typeface="Calibri" panose="020F0502020204030204" pitchFamily="34" charset="0"/>
                <a:cs typeface="Arial" panose="020B0604020202020204" pitchFamily="34" charset="0"/>
              </a:rPr>
              <a:t>Comparison of the medical techniques described in the Introduction section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405620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3651023" cy="333918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This figure shows the working of embedding and positional encoding. E with numbers represents the position embedding, E with different alphabets represents different segments, and E with various v represents the token vectors for the input. These are sum together to produce the input for the transformer network</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C03C55F-D5A3-45F7-A8CF-B3FB2AFDB09F}"/>
              </a:ext>
            </a:extLst>
          </p:cNvPr>
          <p:cNvPicPr/>
          <p:nvPr/>
        </p:nvPicPr>
        <p:blipFill>
          <a:blip r:embed="rId2"/>
          <a:stretch>
            <a:fillRect/>
          </a:stretch>
        </p:blipFill>
        <p:spPr>
          <a:xfrm>
            <a:off x="4288971" y="1881515"/>
            <a:ext cx="5007430" cy="2764974"/>
          </a:xfrm>
          <a:prstGeom prst="rect">
            <a:avLst/>
          </a:prstGeom>
        </p:spPr>
      </p:pic>
    </p:spTree>
    <p:extLst>
      <p:ext uri="{BB962C8B-B14F-4D97-AF65-F5344CB8AC3E}">
        <p14:creationId xmlns:p14="http://schemas.microsoft.com/office/powerpoint/2010/main" val="1118528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Modir, A., et al. (2023). "A systematic review and methodological analysis of EEG-based biomarkers of Alzheimer's disease." Measurement 220.</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3651023" cy="67191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Multimodal neuroimaging system and their aim in AD assessment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82E01F7-1699-4FEC-81A9-D9ED0FF11CA7}"/>
              </a:ext>
            </a:extLst>
          </p:cNvPr>
          <p:cNvPicPr/>
          <p:nvPr/>
        </p:nvPicPr>
        <p:blipFill>
          <a:blip r:embed="rId2"/>
          <a:stretch>
            <a:fillRect/>
          </a:stretch>
        </p:blipFill>
        <p:spPr>
          <a:xfrm>
            <a:off x="4288971" y="1970768"/>
            <a:ext cx="5943600" cy="2546350"/>
          </a:xfrm>
          <a:prstGeom prst="rect">
            <a:avLst/>
          </a:prstGeom>
        </p:spPr>
      </p:pic>
    </p:spTree>
    <p:extLst>
      <p:ext uri="{BB962C8B-B14F-4D97-AF65-F5344CB8AC3E}">
        <p14:creationId xmlns:p14="http://schemas.microsoft.com/office/powerpoint/2010/main" val="202506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083840" cy="393191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 An intriguing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application is the monitoring and evaluation of AD progression in large populations with few electrodes in low-cost devices. Clinical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acquired in hospital settings (10-20 montage) from 75 ADMCI participants and 70 age-, education-, and sex-matched normal elderly controls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were available in an Italian-Turkish archive (PDWAVES Consortium; www.pdwaves.eu). Standard spectral fast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fourier</a:t>
            </a:r>
            <a:r>
              <a:rPr lang="en-US" sz="1800" dirty="0">
                <a:solidFill>
                  <a:srgbClr val="000000"/>
                </a:solidFill>
                <a:effectLst/>
                <a:latin typeface="CharisSIL"/>
                <a:ea typeface="Times New Roman" panose="02020603050405020304" pitchFamily="18" charset="0"/>
                <a:cs typeface="Times New Roman" panose="02020603050405020304" pitchFamily="18" charset="0"/>
              </a:rPr>
              <a:t> transform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for individual delta, theta, and alpha frequency bands was computed from 6 monopolar scalp electrodes to derive bipolar C3-P3, C4-P4, P3-O1, and P4-O2 markers. The ADMCI group showed increased delta and decreased alpha power density at the C3-P3, C4-P4, P3-O1, and P4-O2 bipolar channels compared to the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group. Increased theta power density for ADMCI patients was observed only at the C3-P3 bipolar channel. Best classification accuracy between the ADMCI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individuals reached 81% (area under the receiver operating characteristic curve) using Alpha2/Theta power density computed at the C3-P3 bipolar channel. Standard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power density computed from six posterior bipolar channels characterized ADMCI status.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4398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083840" cy="3441776"/>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 We used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in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and ADMCI patients from an international database (www.pdwaves.eu) and performed a standard spectral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activity at individual delta, theta, and alpha frequency bands.</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To evaluate the study hypotheses, clinical, neuropsychological, anthropometric, genetic, cerebrospinal fluid (CSF), MRI, and </a:t>
            </a:r>
            <a:r>
              <a:rPr lang="en-US" sz="1800" dirty="0" err="1">
                <a:effectLst/>
                <a:latin typeface="Calibri" panose="020F0502020204030204" pitchFamily="34" charset="0"/>
                <a:ea typeface="Calibri" panose="020F0502020204030204" pitchFamily="34" charset="0"/>
                <a:cs typeface="Arial" panose="020B0604020202020204" pitchFamily="34" charset="0"/>
              </a:rPr>
              <a:t>rsEEG</a:t>
            </a:r>
            <a:r>
              <a:rPr lang="en-US" sz="1800" dirty="0">
                <a:effectLst/>
                <a:latin typeface="Calibri" panose="020F0502020204030204" pitchFamily="34" charset="0"/>
                <a:ea typeface="Calibri" panose="020F0502020204030204" pitchFamily="34" charset="0"/>
                <a:cs typeface="Arial" panose="020B0604020202020204" pitchFamily="34" charset="0"/>
              </a:rPr>
              <a:t> data in 70 </a:t>
            </a:r>
            <a:r>
              <a:rPr lang="en-US" sz="1800" dirty="0" err="1">
                <a:effectLst/>
                <a:latin typeface="Calibri" panose="020F0502020204030204" pitchFamily="34" charset="0"/>
                <a:ea typeface="Calibri" panose="020F0502020204030204" pitchFamily="34" charset="0"/>
                <a:cs typeface="Arial" panose="020B0604020202020204" pitchFamily="34" charset="0"/>
              </a:rPr>
              <a:t>Nold</a:t>
            </a:r>
            <a:r>
              <a:rPr lang="en-US" sz="1800" dirty="0">
                <a:effectLst/>
                <a:latin typeface="Calibri" panose="020F0502020204030204" pitchFamily="34" charset="0"/>
                <a:ea typeface="Calibri" panose="020F0502020204030204" pitchFamily="34" charset="0"/>
                <a:cs typeface="Arial" panose="020B0604020202020204" pitchFamily="34" charset="0"/>
              </a:rPr>
              <a:t> and 75 ADMCI subjects from an international archive were used in the present study. The following Italian and Turkish clinical units enrolled the participants: the Sapienza University of Rome (Italy), Institute for Research and Evidence-based Care (IRCCS) “</a:t>
            </a:r>
            <a:r>
              <a:rPr lang="en-US" sz="1800" dirty="0" err="1">
                <a:effectLst/>
                <a:latin typeface="Calibri" panose="020F0502020204030204" pitchFamily="34" charset="0"/>
                <a:ea typeface="Calibri" panose="020F0502020204030204" pitchFamily="34" charset="0"/>
                <a:cs typeface="Arial" panose="020B0604020202020204" pitchFamily="34" charset="0"/>
              </a:rPr>
              <a:t>Fatebenefratelli</a:t>
            </a:r>
            <a:r>
              <a:rPr lang="en-US" sz="1800" dirty="0">
                <a:effectLst/>
                <a:latin typeface="Calibri" panose="020F0502020204030204" pitchFamily="34" charset="0"/>
                <a:ea typeface="Calibri" panose="020F0502020204030204" pitchFamily="34" charset="0"/>
                <a:cs typeface="Arial" panose="020B0604020202020204" pitchFamily="34" charset="0"/>
              </a:rPr>
              <a:t>” of Brescia (Italy), IRCCS SDN of Naples (Italy), IRCCS </a:t>
            </a:r>
            <a:r>
              <a:rPr lang="en-US" sz="1800" dirty="0" err="1">
                <a:effectLst/>
                <a:latin typeface="Calibri" panose="020F0502020204030204" pitchFamily="34" charset="0"/>
                <a:ea typeface="Calibri" panose="020F0502020204030204" pitchFamily="34" charset="0"/>
                <a:cs typeface="Arial" panose="020B0604020202020204" pitchFamily="34" charset="0"/>
              </a:rPr>
              <a:t>Oasi</a:t>
            </a:r>
            <a:r>
              <a:rPr lang="en-US" sz="1800" dirty="0">
                <a:effectLst/>
                <a:latin typeface="Calibri" panose="020F0502020204030204" pitchFamily="34" charset="0"/>
                <a:ea typeface="Calibri" panose="020F0502020204030204" pitchFamily="34" charset="0"/>
                <a:cs typeface="Arial" panose="020B0604020202020204" pitchFamily="34" charset="0"/>
              </a:rPr>
              <a:t> Maria SS of </a:t>
            </a:r>
            <a:r>
              <a:rPr lang="en-US" sz="1800" dirty="0" err="1">
                <a:effectLst/>
                <a:latin typeface="Calibri" panose="020F0502020204030204" pitchFamily="34" charset="0"/>
                <a:ea typeface="Calibri" panose="020F0502020204030204" pitchFamily="34" charset="0"/>
                <a:cs typeface="Arial" panose="020B0604020202020204" pitchFamily="34" charset="0"/>
              </a:rPr>
              <a:t>Troina</a:t>
            </a:r>
            <a:r>
              <a:rPr lang="en-US" sz="1800" dirty="0">
                <a:effectLst/>
                <a:latin typeface="Calibri" panose="020F0502020204030204" pitchFamily="34" charset="0"/>
                <a:ea typeface="Calibri" panose="020F0502020204030204" pitchFamily="34" charset="0"/>
                <a:cs typeface="Arial" panose="020B0604020202020204" pitchFamily="34" charset="0"/>
              </a:rPr>
              <a:t> (Italy), IRCCS </a:t>
            </a:r>
            <a:r>
              <a:rPr lang="en-US" sz="1800" dirty="0" err="1">
                <a:effectLst/>
                <a:latin typeface="Calibri" panose="020F0502020204030204" pitchFamily="34" charset="0"/>
                <a:ea typeface="Calibri" panose="020F0502020204030204" pitchFamily="34" charset="0"/>
                <a:cs typeface="Arial" panose="020B0604020202020204" pitchFamily="34" charset="0"/>
              </a:rPr>
              <a:t>Ospedale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Policlinico</a:t>
            </a:r>
            <a:r>
              <a:rPr lang="en-US" sz="1800" dirty="0">
                <a:effectLst/>
                <a:latin typeface="Calibri" panose="020F0502020204030204" pitchFamily="34" charset="0"/>
                <a:ea typeface="Calibri" panose="020F0502020204030204" pitchFamily="34" charset="0"/>
                <a:cs typeface="Arial" panose="020B0604020202020204" pitchFamily="34" charset="0"/>
              </a:rPr>
              <a:t> San Martino and DINOGMI (University of Genova, Italy), Hospital San Raffaele of Cassino (Italy), IRCCS San Raffaele </a:t>
            </a:r>
            <a:r>
              <a:rPr lang="en-US" sz="1800" dirty="0" err="1">
                <a:effectLst/>
                <a:latin typeface="Calibri" panose="020F0502020204030204" pitchFamily="34" charset="0"/>
                <a:ea typeface="Calibri" panose="020F0502020204030204" pitchFamily="34" charset="0"/>
                <a:cs typeface="Arial" panose="020B0604020202020204" pitchFamily="34" charset="0"/>
              </a:rPr>
              <a:t>Pisana</a:t>
            </a:r>
            <a:r>
              <a:rPr lang="en-US" sz="1800" dirty="0">
                <a:effectLst/>
                <a:latin typeface="Calibri" panose="020F0502020204030204" pitchFamily="34" charset="0"/>
                <a:ea typeface="Calibri" panose="020F0502020204030204" pitchFamily="34" charset="0"/>
                <a:cs typeface="Arial" panose="020B0604020202020204" pitchFamily="34" charset="0"/>
              </a:rPr>
              <a:t> of Rome (Italy) and </a:t>
            </a:r>
            <a:r>
              <a:rPr lang="en-US" sz="1800" dirty="0" err="1">
                <a:effectLst/>
                <a:latin typeface="Calibri" panose="020F0502020204030204" pitchFamily="34" charset="0"/>
                <a:ea typeface="Calibri" panose="020F0502020204030204" pitchFamily="34" charset="0"/>
                <a:cs typeface="Arial" panose="020B0604020202020204" pitchFamily="34" charset="0"/>
              </a:rPr>
              <a:t>Medipol</a:t>
            </a:r>
            <a:r>
              <a:rPr lang="en-US" sz="1800" dirty="0">
                <a:effectLst/>
                <a:latin typeface="Calibri" panose="020F0502020204030204" pitchFamily="34" charset="0"/>
                <a:ea typeface="Calibri" panose="020F0502020204030204" pitchFamily="34" charset="0"/>
                <a:cs typeface="Arial" panose="020B0604020202020204" pitchFamily="34" charset="0"/>
              </a:rPr>
              <a:t> University of Istanbul (Turkey).</a:t>
            </a:r>
          </a:p>
        </p:txBody>
      </p:sp>
    </p:spTree>
    <p:extLst>
      <p:ext uri="{BB962C8B-B14F-4D97-AF65-F5344CB8AC3E}">
        <p14:creationId xmlns:p14="http://schemas.microsoft.com/office/powerpoint/2010/main" val="3501841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934923" cy="1264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Demographic and clinical data in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and ADMCI</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CF3E93F-D8C3-498B-8230-E2DF681CC0C1}"/>
              </a:ext>
            </a:extLst>
          </p:cNvPr>
          <p:cNvPicPr>
            <a:picLocks noChangeAspect="1"/>
          </p:cNvPicPr>
          <p:nvPr/>
        </p:nvPicPr>
        <p:blipFill>
          <a:blip r:embed="rId2"/>
          <a:stretch>
            <a:fillRect/>
          </a:stretch>
        </p:blipFill>
        <p:spPr>
          <a:xfrm>
            <a:off x="2995180" y="2676420"/>
            <a:ext cx="6201640" cy="1505160"/>
          </a:xfrm>
          <a:prstGeom prst="rect">
            <a:avLst/>
          </a:prstGeom>
        </p:spPr>
      </p:pic>
    </p:spTree>
    <p:extLst>
      <p:ext uri="{BB962C8B-B14F-4D97-AF65-F5344CB8AC3E}">
        <p14:creationId xmlns:p14="http://schemas.microsoft.com/office/powerpoint/2010/main" val="27221786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304282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To this aim, we included the clinical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from an international archive acquired in hospital settings (10-20 electrode montage) from 75 ADMCI participants and 70 age-, education-, and sex-matched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seniors. Standard spectral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for individual delta, theta, and alpha frequency bands was computed from 6 monopolar scalp electrodes to derive bipolar C3-P3, C4-P4, P3-O1, and P4-O2 spectral markers. The ADMCI group showed increased delta power density and decreased alpha power density at the C3-P3, C4-P4, P3-O1, and P4-O2 bipolar channels. Increased theta power density for ADMCI patients was observed only at the C3-P3 bipolar channel. Best classification accuracy between the ADMCI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individuals reached 81% (area under the receiver operating characteristic curve) using Alpha2/Theta power density computed at the C3-P3 bipolar channel.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2338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96827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The author(s) disclosed receipt of the following financial support for the research, authorship, and/or publication of this article: This work was supported by the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Ministero</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della</a:t>
            </a:r>
            <a:r>
              <a:rPr lang="en-US" sz="1800" dirty="0">
                <a:solidFill>
                  <a:srgbClr val="000000"/>
                </a:solidFill>
                <a:effectLst/>
                <a:latin typeface="CharisSIL"/>
                <a:ea typeface="Times New Roman" panose="02020603050405020304" pitchFamily="18" charset="0"/>
                <a:cs typeface="Times New Roman" panose="02020603050405020304" pitchFamily="18" charset="0"/>
              </a:rPr>
              <a:t> Salute, (grant number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Ricerca</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Corrente</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495985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275787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In this paper, two different deep learning (DL) architectures, including modified convolutional (CNN) and convolutional autoencoder (Conv-AE) neural networks (NNs), are proposed for classifying subjects into AD, mild cognitive impairment (MCI), and healthy control (HC)</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STIX-Regular"/>
                <a:ea typeface="Calibri" panose="020F0502020204030204" pitchFamily="34" charset="0"/>
                <a:cs typeface="Arial" panose="020B0604020202020204" pitchFamily="34" charset="0"/>
              </a:rPr>
              <a:t>Continuous wavelet transform (CWT) with Mexican hat function (</a:t>
            </a:r>
            <a:r>
              <a:rPr lang="en-US" sz="1800" dirty="0" err="1">
                <a:solidFill>
                  <a:srgbClr val="000000"/>
                </a:solidFill>
                <a:effectLst/>
                <a:latin typeface="STIX-Regular"/>
                <a:ea typeface="Calibri" panose="020F0502020204030204" pitchFamily="34" charset="0"/>
                <a:cs typeface="Arial" panose="020B0604020202020204" pitchFamily="34" charset="0"/>
              </a:rPr>
              <a:t>MHf</a:t>
            </a:r>
            <a:r>
              <a:rPr lang="en-US" sz="1800" dirty="0">
                <a:solidFill>
                  <a:srgbClr val="000000"/>
                </a:solidFill>
                <a:effectLst/>
                <a:latin typeface="STIX-Regular"/>
                <a:ea typeface="Calibri" panose="020F0502020204030204" pitchFamily="34" charset="0"/>
                <a:cs typeface="Arial" panose="020B0604020202020204" pitchFamily="34" charset="0"/>
              </a:rPr>
              <a:t>) as its mother wavelet is used for the selected TFR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STIX-Regular"/>
                <a:ea typeface="Calibri" panose="020F0502020204030204" pitchFamily="34" charset="0"/>
                <a:cs typeface="Arial" panose="020B0604020202020204" pitchFamily="34" charset="0"/>
              </a:rPr>
              <a:t>The average accuracy obtained for the modified convolutional network and the convolutional auto-encoder network are 92% and 89%, respectively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440130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9" y="2052001"/>
            <a:ext cx="2708152" cy="237032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19-channel </a:t>
            </a:r>
          </a:p>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90 subjects</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37 AD</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 37 MCI</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16 HC</a:t>
            </a:r>
          </a:p>
          <a:p>
            <a:pPr marL="285750"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recorded in 5-m</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DB01D2-4472-4735-9469-549C46E27E6E}"/>
              </a:ext>
            </a:extLst>
          </p:cNvPr>
          <p:cNvPicPr/>
          <p:nvPr/>
        </p:nvPicPr>
        <p:blipFill>
          <a:blip r:embed="rId2"/>
          <a:stretch>
            <a:fillRect/>
          </a:stretch>
        </p:blipFill>
        <p:spPr>
          <a:xfrm>
            <a:off x="3608294" y="1171892"/>
            <a:ext cx="5943600" cy="4514215"/>
          </a:xfrm>
          <a:prstGeom prst="rect">
            <a:avLst/>
          </a:prstGeom>
        </p:spPr>
      </p:pic>
    </p:spTree>
    <p:extLst>
      <p:ext uri="{BB962C8B-B14F-4D97-AF65-F5344CB8AC3E}">
        <p14:creationId xmlns:p14="http://schemas.microsoft.com/office/powerpoint/2010/main" val="30952503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Evaluate the effectiveness of EEG techniques in diagnosing different types of dementias</a:t>
            </a:r>
          </a:p>
          <a:p>
            <a:r>
              <a:rPr lang="en-US" sz="1800" b="0" i="0" dirty="0">
                <a:solidFill>
                  <a:srgbClr val="000000"/>
                </a:solidFill>
                <a:effectLst/>
                <a:latin typeface="WarnockPro-Regular"/>
                <a:ea typeface="Calibri" panose="020F0502020204030204" pitchFamily="34" charset="0"/>
                <a:cs typeface="Arial" panose="020B0604020202020204" pitchFamily="34" charset="0"/>
              </a:rPr>
              <a:t>Longitudinal studies to assess whether EEG biomarkers can be used to trace the progress trajectory of AD or evaluate the efficacy of pharmacological/therapeutic interventions for AD patients.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the model’s accuracy can be further improved using regularization techniques</a:t>
            </a:r>
          </a:p>
          <a:p>
            <a:r>
              <a:rPr lang="en-US" dirty="0"/>
              <a:t>interpretability</a:t>
            </a:r>
          </a:p>
          <a:p>
            <a:endParaRPr lang="en-US" dirty="0"/>
          </a:p>
        </p:txBody>
      </p:sp>
    </p:spTree>
    <p:extLst>
      <p:ext uri="{BB962C8B-B14F-4D97-AF65-F5344CB8AC3E}">
        <p14:creationId xmlns:p14="http://schemas.microsoft.com/office/powerpoint/2010/main" val="173593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2030578"/>
          </a:xfrm>
        </p:spPr>
        <p:txBody>
          <a:bodyPr/>
          <a:lstStyle/>
          <a:p>
            <a:pPr>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medical imaging techniques</a:t>
            </a:r>
          </a:p>
          <a:p>
            <a:pPr lvl="1">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images are typically segmented into voxels and features are extracted</a:t>
            </a:r>
          </a:p>
          <a:p>
            <a:pPr>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EEG is processed in the time and the frequency domains.</a:t>
            </a:r>
          </a:p>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MRI, CT, and PET, EEG recording methods provide good temporal resolution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3090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other neurological disorders, such as Parkinson’s, epilepsy, and stroke, to diagnose and classify various diseases</a:t>
            </a:r>
          </a:p>
          <a:p>
            <a:r>
              <a:rPr lang="en-US" dirty="0"/>
              <a:t>In transformer model improvement of the proposed model, which could include the application of a spatial attention module on the EEG channels, is worth exploring</a:t>
            </a:r>
          </a:p>
          <a:p>
            <a:r>
              <a:rPr lang="en-US" sz="1800" dirty="0">
                <a:solidFill>
                  <a:srgbClr val="000000"/>
                </a:solidFill>
                <a:effectLst/>
                <a:latin typeface="Times-Roman"/>
                <a:ea typeface="Calibri" panose="020F0502020204030204" pitchFamily="34" charset="0"/>
                <a:cs typeface="Arial" panose="020B0604020202020204" pitchFamily="34" charset="0"/>
              </a:rPr>
              <a:t>study of new features that support the early detection of AD</a:t>
            </a:r>
            <a:endParaRPr lang="en-US" dirty="0"/>
          </a:p>
        </p:txBody>
      </p:sp>
    </p:spTree>
    <p:extLst>
      <p:ext uri="{BB962C8B-B14F-4D97-AF65-F5344CB8AC3E}">
        <p14:creationId xmlns:p14="http://schemas.microsoft.com/office/powerpoint/2010/main" val="3639529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There have been many studies on EEG analysis using machine learning techniques to detect various neurological conditions, such as Parkinson’s disease (PD), major depressive disorder, autism spectrum disorder (ASD), epilepsy, AD, schizophrenia, and </a:t>
            </a:r>
            <a:r>
              <a:rPr lang="en-US" dirty="0" err="1"/>
              <a:t>and</a:t>
            </a:r>
            <a:r>
              <a:rPr lang="en-US" dirty="0"/>
              <a:t> emotion recognition as well </a:t>
            </a:r>
          </a:p>
          <a:p>
            <a:r>
              <a:rPr lang="en-US" dirty="0"/>
              <a:t> introducing an EEG-based biomarker or a combined biomarker consisting of EEG and other neuroimaging techniques is more valuable than the others in the category of the detection and automatic classification of these three stages of AD.</a:t>
            </a:r>
          </a:p>
          <a:p>
            <a:endParaRPr lang="en-US" dirty="0"/>
          </a:p>
        </p:txBody>
      </p:sp>
    </p:spTree>
    <p:extLst>
      <p:ext uri="{BB962C8B-B14F-4D97-AF65-F5344CB8AC3E}">
        <p14:creationId xmlns:p14="http://schemas.microsoft.com/office/powerpoint/2010/main" val="13473493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it is suggested to develop a novel deep neural network architecture that automatically explains its reason for each output prediction. In this case, physicians and health providers are convinced to use them and trust them for decision-making</a:t>
            </a:r>
          </a:p>
        </p:txBody>
      </p:sp>
    </p:spTree>
    <p:extLst>
      <p:ext uri="{BB962C8B-B14F-4D97-AF65-F5344CB8AC3E}">
        <p14:creationId xmlns:p14="http://schemas.microsoft.com/office/powerpoint/2010/main" val="7086618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r>
              <a:rPr lang="en-US"/>
              <a:t>References</a:t>
            </a:r>
            <a:endParaRPr lang="en-US" dirty="0"/>
          </a:p>
        </p:txBody>
      </p:sp>
      <p:sp>
        <p:nvSpPr>
          <p:cNvPr id="6" name="Slide Text">
            <a:extLst>
              <a:ext uri="{FF2B5EF4-FFF2-40B4-BE49-F238E27FC236}">
                <a16:creationId xmlns:a16="http://schemas.microsoft.com/office/drawing/2014/main" id="{EC785F4B-0DF0-493F-B6F1-B56DE83DBFC6}"/>
              </a:ext>
            </a:extLst>
          </p:cNvPr>
          <p:cNvSpPr>
            <a:spLocks noGrp="1"/>
          </p:cNvSpPr>
          <p:nvPr>
            <p:ph idx="1"/>
          </p:nvPr>
        </p:nvSpPr>
        <p:spPr>
          <a:xfrm>
            <a:off x="566927" y="2185416"/>
            <a:ext cx="10508509" cy="3968249"/>
          </a:xfrm>
        </p:spPr>
        <p:txBody>
          <a:bodyPr/>
          <a:lstStyle/>
          <a:p>
            <a:r>
              <a:rPr lang="en-US" dirty="0"/>
              <a:t>Molecular Biology, Not Only for Bioinformaticians. </a:t>
            </a:r>
            <a:r>
              <a:rPr lang="en-US" dirty="0" err="1"/>
              <a:t>Istrail</a:t>
            </a:r>
            <a:r>
              <a:rPr lang="en-US" dirty="0"/>
              <a:t>, 2013</a:t>
            </a:r>
          </a:p>
          <a:p>
            <a:r>
              <a:rPr lang="en-US" dirty="0"/>
              <a:t>From sequence to function through structure: Deep learning for protein design</a:t>
            </a:r>
          </a:p>
          <a:p>
            <a:pPr marL="0" indent="0">
              <a:buNone/>
            </a:pPr>
            <a:r>
              <a:rPr lang="it-IT" dirty="0"/>
              <a:t>	NoeliaFerruz -2023</a:t>
            </a:r>
            <a:endParaRPr lang="en-US" dirty="0"/>
          </a:p>
        </p:txBody>
      </p:sp>
    </p:spTree>
    <p:extLst>
      <p:ext uri="{BB962C8B-B14F-4D97-AF65-F5344CB8AC3E}">
        <p14:creationId xmlns:p14="http://schemas.microsoft.com/office/powerpoint/2010/main" val="32728243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pPr algn="ctr"/>
            <a:r>
              <a:rPr lang="en-US" dirty="0"/>
              <a:t>Thank You</a:t>
            </a:r>
          </a:p>
        </p:txBody>
      </p:sp>
    </p:spTree>
    <p:extLst>
      <p:ext uri="{BB962C8B-B14F-4D97-AF65-F5344CB8AC3E}">
        <p14:creationId xmlns:p14="http://schemas.microsoft.com/office/powerpoint/2010/main" val="3492737423"/>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2363</TotalTime>
  <Words>6593</Words>
  <Application>Microsoft Office PowerPoint</Application>
  <PresentationFormat>Widescreen</PresentationFormat>
  <Paragraphs>408</Paragraphs>
  <Slides>94</Slides>
  <Notes>2</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94</vt:i4>
      </vt:variant>
    </vt:vector>
  </HeadingPairs>
  <TitlesOfParts>
    <vt:vector size="115" baseType="lpstr">
      <vt:lpstr>AdvP43AD6E</vt:lpstr>
      <vt:lpstr>AdvP932A</vt:lpstr>
      <vt:lpstr>AdvTT5843c571+20</vt:lpstr>
      <vt:lpstr>Arial</vt:lpstr>
      <vt:lpstr>Arial Regular</vt:lpstr>
      <vt:lpstr>Calibri</vt:lpstr>
      <vt:lpstr>CharisSIL</vt:lpstr>
      <vt:lpstr>CharisSIL-Bold</vt:lpstr>
      <vt:lpstr>CMMI8</vt:lpstr>
      <vt:lpstr>CMR8</vt:lpstr>
      <vt:lpstr>MinionLT-Italic</vt:lpstr>
      <vt:lpstr>MinionLT-Regular</vt:lpstr>
      <vt:lpstr>Segoe UI</vt:lpstr>
      <vt:lpstr>STIX-Regular</vt:lpstr>
      <vt:lpstr>Symbol</vt:lpstr>
      <vt:lpstr>System Font Regular</vt:lpstr>
      <vt:lpstr>Times-Italic</vt:lpstr>
      <vt:lpstr>TimesLTStd-Roman</vt:lpstr>
      <vt:lpstr>Times-Roman</vt:lpstr>
      <vt:lpstr>WarnockPro-Regular</vt:lpstr>
      <vt:lpstr>Office Theme</vt:lpstr>
      <vt:lpstr>Early Detection of Alzheimer’s disease</vt:lpstr>
      <vt:lpstr>Table of Contents</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Future Works </vt:lpstr>
      <vt:lpstr>Future Works </vt:lpstr>
      <vt:lpstr>Future Works </vt:lpstr>
      <vt:lpstr>Future Works </vt:lpstr>
      <vt:lpstr>References</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ramin</cp:lastModifiedBy>
  <cp:revision>212</cp:revision>
  <cp:lastPrinted>2022-10-25T10:19:40Z</cp:lastPrinted>
  <dcterms:created xsi:type="dcterms:W3CDTF">2019-04-04T19:20:28Z</dcterms:created>
  <dcterms:modified xsi:type="dcterms:W3CDTF">2024-01-13T10:02:01Z</dcterms:modified>
  <cp:category/>
</cp:coreProperties>
</file>